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228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457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685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9144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11430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1371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1600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1828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haylee Hansen" initials="SH"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8202" autoAdjust="0"/>
  </p:normalViewPr>
  <p:slideViewPr>
    <p:cSldViewPr snapToGrid="0" snapToObjects="1">
      <p:cViewPr varScale="1">
        <p:scale>
          <a:sx n="42" d="100"/>
          <a:sy n="42" d="100"/>
        </p:scale>
        <p:origin x="-2496" y="-128"/>
      </p:cViewPr>
      <p:guideLst>
        <p:guide orient="horz" pos="3072"/>
        <p:guide pos="40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commentAuthors" Target="commentAuthors.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png>
</file>

<file path=ppt/media/image4.jpe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3" name="Shape 163"/>
          <p:cNvSpPr>
            <a:spLocks noGrp="1" noRot="1" noChangeAspect="1"/>
          </p:cNvSpPr>
          <p:nvPr>
            <p:ph type="sldImg"/>
          </p:nvPr>
        </p:nvSpPr>
        <p:spPr>
          <a:xfrm>
            <a:off x="1143000" y="685800"/>
            <a:ext cx="4572000" cy="3429000"/>
          </a:xfrm>
          <a:prstGeom prst="rect">
            <a:avLst/>
          </a:prstGeom>
        </p:spPr>
        <p:txBody>
          <a:bodyPr/>
          <a:lstStyle/>
          <a:p>
            <a:endParaRPr/>
          </a:p>
        </p:txBody>
      </p:sp>
      <p:sp>
        <p:nvSpPr>
          <p:cNvPr id="164" name="Shape 164"/>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68293923"/>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r>
              <a:rPr lang="en-US" dirty="0" smtClean="0"/>
              <a:t>Make sure to expand the notes panel </a:t>
            </a:r>
            <a:r>
              <a:rPr lang="en-US" dirty="0" smtClean="0">
                <a:sym typeface="Wingdings"/>
              </a:rPr>
              <a:t></a:t>
            </a:r>
          </a:p>
          <a:p>
            <a:endParaRPr lang="en-US" dirty="0"/>
          </a:p>
        </p:txBody>
      </p:sp>
    </p:spTree>
    <p:extLst>
      <p:ext uri="{BB962C8B-B14F-4D97-AF65-F5344CB8AC3E}">
        <p14:creationId xmlns:p14="http://schemas.microsoft.com/office/powerpoint/2010/main" val="26826909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What</a:t>
            </a:r>
            <a:r>
              <a:rPr lang="en-US" baseline="0" dirty="0" smtClean="0"/>
              <a:t> to know:</a:t>
            </a:r>
          </a:p>
          <a:p>
            <a:endParaRPr lang="en-US" dirty="0" smtClean="0"/>
          </a:p>
          <a:p>
            <a:r>
              <a:rPr lang="en-US" dirty="0" smtClean="0"/>
              <a:t>-You can only use the order property on the child element of the parent container.</a:t>
            </a:r>
          </a:p>
          <a:p>
            <a:pPr marL="342900" indent="-342900">
              <a:buFontTx/>
              <a:buChar char="-"/>
            </a:pPr>
            <a:r>
              <a:rPr lang="en-US" dirty="0" err="1" smtClean="0"/>
              <a:t>Flexbox</a:t>
            </a:r>
            <a:r>
              <a:rPr lang="en-US" dirty="0" smtClean="0"/>
              <a:t> can be reordered with</a:t>
            </a:r>
            <a:r>
              <a:rPr lang="en-US" baseline="0" dirty="0" smtClean="0"/>
              <a:t> this simple property without restructuring the </a:t>
            </a:r>
          </a:p>
          <a:p>
            <a:pPr marL="342900" indent="-342900">
              <a:buFontTx/>
              <a:buChar char="-"/>
            </a:pPr>
            <a:r>
              <a:rPr lang="en-US" baseline="0" dirty="0" smtClean="0"/>
              <a:t> code.</a:t>
            </a:r>
            <a:endParaRPr lang="en-US" dirty="0" smtClean="0"/>
          </a:p>
          <a:p>
            <a:endParaRPr lang="en-US" dirty="0" smtClean="0"/>
          </a:p>
          <a:p>
            <a:r>
              <a:rPr lang="en-US" dirty="0" smtClean="0"/>
              <a:t>Things to remember: </a:t>
            </a:r>
          </a:p>
          <a:p>
            <a:pPr marL="171450" indent="-171450">
              <a:buFontTx/>
              <a:buChar char="-"/>
            </a:pPr>
            <a:r>
              <a:rPr lang="en-US" dirty="0" smtClean="0"/>
              <a:t>Source order is based off the way the elements</a:t>
            </a:r>
            <a:r>
              <a:rPr lang="en-US" baseline="0" dirty="0" smtClean="0"/>
              <a:t> are laid out in the source aka HTML.</a:t>
            </a:r>
            <a:endParaRPr lang="en-US" dirty="0" smtClean="0"/>
          </a:p>
          <a:p>
            <a:endParaRPr lang="en-US" dirty="0"/>
          </a:p>
        </p:txBody>
      </p:sp>
    </p:spTree>
    <p:extLst>
      <p:ext uri="{BB962C8B-B14F-4D97-AF65-F5344CB8AC3E}">
        <p14:creationId xmlns:p14="http://schemas.microsoft.com/office/powerpoint/2010/main" val="21768283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Just like the</a:t>
            </a:r>
            <a:r>
              <a:rPr lang="en-US" baseline="0" dirty="0" smtClean="0"/>
              <a:t> order property it only applies to children elements of the parent container.</a:t>
            </a:r>
          </a:p>
          <a:p>
            <a:pPr marL="171450" indent="-171450">
              <a:buFontTx/>
              <a:buChar char="-"/>
            </a:pPr>
            <a:r>
              <a:rPr lang="en-US" baseline="0" dirty="0" smtClean="0"/>
              <a:t>Overrides the property align-item’s values  /   </a:t>
            </a:r>
            <a:r>
              <a:rPr lang="en-US" dirty="0" smtClean="0"/>
              <a:t>Accepts the same values</a:t>
            </a:r>
            <a:r>
              <a:rPr lang="en-US" baseline="0" dirty="0" smtClean="0"/>
              <a:t> as align-items and its value for the specific item</a:t>
            </a:r>
            <a:endParaRPr lang="en-US" dirty="0" smtClean="0"/>
          </a:p>
          <a:p>
            <a:endParaRPr lang="en-US" dirty="0"/>
          </a:p>
        </p:txBody>
      </p:sp>
    </p:spTree>
    <p:extLst>
      <p:ext uri="{BB962C8B-B14F-4D97-AF65-F5344CB8AC3E}">
        <p14:creationId xmlns:p14="http://schemas.microsoft.com/office/powerpoint/2010/main" val="15706831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r>
              <a:rPr lang="en-US" dirty="0" smtClean="0"/>
              <a:t>Because flex-direction</a:t>
            </a:r>
            <a:r>
              <a:rPr lang="en-US" baseline="0" dirty="0" smtClean="0"/>
              <a:t> and flex-wrap are used so often together a s</a:t>
            </a:r>
            <a:r>
              <a:rPr lang="en-US" dirty="0" smtClean="0"/>
              <a:t>horthand property</a:t>
            </a:r>
            <a:r>
              <a:rPr lang="en-US" baseline="0" dirty="0" smtClean="0"/>
              <a:t> flex-flow was created to combine them.</a:t>
            </a:r>
            <a:endParaRPr lang="en-US" dirty="0" smtClean="0"/>
          </a:p>
          <a:p>
            <a:endParaRPr lang="en-US" dirty="0"/>
          </a:p>
        </p:txBody>
      </p:sp>
    </p:spTree>
    <p:extLst>
      <p:ext uri="{BB962C8B-B14F-4D97-AF65-F5344CB8AC3E}">
        <p14:creationId xmlns:p14="http://schemas.microsoft.com/office/powerpoint/2010/main" val="12453797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996451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Wes </a:t>
            </a:r>
            <a:r>
              <a:rPr lang="en-US" dirty="0" err="1" smtClean="0"/>
              <a:t>Bos</a:t>
            </a:r>
            <a:r>
              <a:rPr lang="en-US" dirty="0" smtClean="0"/>
              <a:t> is this</a:t>
            </a:r>
            <a:r>
              <a:rPr lang="en-US" baseline="0" dirty="0" smtClean="0"/>
              <a:t> Canadian fellow who is the lead instructor at </a:t>
            </a:r>
            <a:r>
              <a:rPr lang="en-US" baseline="0" dirty="0" err="1" smtClean="0"/>
              <a:t>HackerYou</a:t>
            </a:r>
            <a:r>
              <a:rPr lang="en-US" baseline="0" dirty="0" smtClean="0"/>
              <a:t> and is involved with the Ladies Learning code where he teaches WordPress.  He </a:t>
            </a:r>
            <a:r>
              <a:rPr lang="en-US" baseline="0" dirty="0" smtClean="0"/>
              <a:t>has created several online courses some from Mastering Sublime Text to Es6.   I think he is awesome.  I initially got into </a:t>
            </a:r>
            <a:r>
              <a:rPr lang="en-US" baseline="0" dirty="0" err="1" smtClean="0"/>
              <a:t>Flexbox</a:t>
            </a:r>
            <a:r>
              <a:rPr lang="en-US" baseline="0" dirty="0" smtClean="0"/>
              <a:t> through running into this course via the </a:t>
            </a:r>
            <a:r>
              <a:rPr lang="en-US" baseline="0" dirty="0" err="1" smtClean="0"/>
              <a:t>interw-ebs</a:t>
            </a:r>
            <a:r>
              <a:rPr lang="en-US" baseline="0" dirty="0" smtClean="0"/>
              <a:t>.  Check out his videos they are free.</a:t>
            </a:r>
            <a:endParaRPr lang="en-US" dirty="0" smtClean="0"/>
          </a:p>
          <a:p>
            <a:endParaRPr lang="en-US" baseline="0" dirty="0" smtClean="0"/>
          </a:p>
        </p:txBody>
      </p:sp>
    </p:spTree>
    <p:extLst>
      <p:ext uri="{BB962C8B-B14F-4D97-AF65-F5344CB8AC3E}">
        <p14:creationId xmlns:p14="http://schemas.microsoft.com/office/powerpoint/2010/main" val="28592262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we have </a:t>
            </a:r>
            <a:r>
              <a:rPr lang="en-US" dirty="0" err="1" smtClean="0"/>
              <a:t>Flexbox</a:t>
            </a:r>
            <a:r>
              <a:rPr lang="en-US" dirty="0" smtClean="0"/>
              <a:t> </a:t>
            </a:r>
            <a:r>
              <a:rPr lang="en-US" dirty="0" err="1" smtClean="0"/>
              <a:t>Froggy</a:t>
            </a:r>
            <a:r>
              <a:rPr lang="en-US" dirty="0" smtClean="0"/>
              <a:t>.  Again</a:t>
            </a:r>
            <a:r>
              <a:rPr lang="en-US" baseline="0" dirty="0" smtClean="0"/>
              <a:t> found this when I </a:t>
            </a:r>
            <a:r>
              <a:rPr lang="en-US" dirty="0" smtClean="0"/>
              <a:t>was</a:t>
            </a:r>
            <a:r>
              <a:rPr lang="en-US" baseline="0" dirty="0" smtClean="0"/>
              <a:t> learning all about </a:t>
            </a:r>
            <a:r>
              <a:rPr lang="en-US" baseline="0" dirty="0" err="1" smtClean="0"/>
              <a:t>Flexbox</a:t>
            </a:r>
            <a:r>
              <a:rPr lang="en-US" baseline="0" dirty="0" smtClean="0"/>
              <a:t> and thought it was a fun way to learn the </a:t>
            </a:r>
            <a:r>
              <a:rPr lang="en-US" baseline="0" dirty="0" err="1" smtClean="0"/>
              <a:t>Flexbox</a:t>
            </a:r>
            <a:r>
              <a:rPr lang="en-US" baseline="0" dirty="0" smtClean="0"/>
              <a:t> concepts.  </a:t>
            </a:r>
            <a:endParaRPr lang="en-US" dirty="0"/>
          </a:p>
        </p:txBody>
      </p:sp>
    </p:spTree>
    <p:extLst>
      <p:ext uri="{BB962C8B-B14F-4D97-AF65-F5344CB8AC3E}">
        <p14:creationId xmlns:p14="http://schemas.microsoft.com/office/powerpoint/2010/main" val="3028613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we have CSS-Tricks:  A Complete Guide To </a:t>
            </a:r>
            <a:r>
              <a:rPr lang="en-US" dirty="0" err="1" smtClean="0"/>
              <a:t>Flexbox</a:t>
            </a:r>
            <a:r>
              <a:rPr lang="en-US" dirty="0" smtClean="0"/>
              <a:t>.  I have this bookmarked</a:t>
            </a:r>
            <a:r>
              <a:rPr lang="en-US" baseline="0" dirty="0" smtClean="0"/>
              <a:t> and use it regularly   It goes into the background behind </a:t>
            </a:r>
            <a:r>
              <a:rPr lang="en-US" baseline="0" dirty="0" err="1" smtClean="0"/>
              <a:t>Flexbox</a:t>
            </a:r>
            <a:r>
              <a:rPr lang="en-US" baseline="0" dirty="0" smtClean="0"/>
              <a:t> as well as provides you with visuals of how to use the properties in your code.  If you haven’t yet checked out CSS-Tricks I highly recommend it.</a:t>
            </a:r>
            <a:endParaRPr lang="en-US" dirty="0"/>
          </a:p>
        </p:txBody>
      </p:sp>
    </p:spTree>
    <p:extLst>
      <p:ext uri="{BB962C8B-B14F-4D97-AF65-F5344CB8AC3E}">
        <p14:creationId xmlns:p14="http://schemas.microsoft.com/office/powerpoint/2010/main" val="4215304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Who am I and why do I want to talk to you about </a:t>
            </a:r>
            <a:r>
              <a:rPr lang="en-US" dirty="0" err="1" smtClean="0"/>
              <a:t>Flexbox</a:t>
            </a:r>
            <a:r>
              <a:rPr lang="en-US" dirty="0" smtClean="0"/>
              <a:t>. </a:t>
            </a:r>
          </a:p>
          <a:p>
            <a:r>
              <a:rPr lang="en-US" dirty="0" smtClean="0"/>
              <a:t> </a:t>
            </a:r>
          </a:p>
          <a:p>
            <a:r>
              <a:rPr lang="en-US" dirty="0" smtClean="0"/>
              <a:t>First things first my name is Shaylee Hansen. I graduated from V School in the winter of 2015 in Python Web Development.  Since graduating from V School I have found employment as </a:t>
            </a:r>
            <a:r>
              <a:rPr lang="en-US" dirty="0" err="1" smtClean="0"/>
              <a:t>Jr</a:t>
            </a:r>
            <a:r>
              <a:rPr lang="en-US" dirty="0" smtClean="0"/>
              <a:t> Front End Developer in Park City, Interactive Developer intern in Salt Lake and currently ...  I'm an active member of Girl Develop IT, which is an organization that provides education and support for women interested in coding. Recently I have re-activated the </a:t>
            </a:r>
            <a:r>
              <a:rPr lang="en-US" dirty="0" err="1" smtClean="0"/>
              <a:t>PyladiesSLC</a:t>
            </a:r>
            <a:r>
              <a:rPr lang="en-US" dirty="0" smtClean="0"/>
              <a:t> as a co-organizer.</a:t>
            </a:r>
          </a:p>
          <a:p>
            <a:endParaRPr lang="en-US" dirty="0" smtClean="0"/>
          </a:p>
          <a:p>
            <a:endParaRPr lang="en-US" dirty="0" smtClean="0"/>
          </a:p>
          <a:p>
            <a:r>
              <a:rPr lang="en-US" dirty="0" smtClean="0"/>
              <a:t>So why do I want to talk to you about </a:t>
            </a:r>
            <a:r>
              <a:rPr lang="en-US" dirty="0" err="1" smtClean="0"/>
              <a:t>Flexbox</a:t>
            </a:r>
            <a:r>
              <a:rPr lang="en-US" dirty="0" smtClean="0"/>
              <a:t>?  Well I wanted to share my knowledge with you today in hopes of providing you with a better understanding of CSS then I had when I started out as a junior</a:t>
            </a:r>
            <a:r>
              <a:rPr lang="en-US" baseline="0" dirty="0" smtClean="0"/>
              <a:t> dev. </a:t>
            </a:r>
            <a:r>
              <a:rPr lang="en-US" dirty="0" smtClean="0"/>
              <a:t>When you first start out there are so many things you are required to know and it can be hard to figure out what it is you really need to know.  Well today I am here to tell you, </a:t>
            </a:r>
            <a:r>
              <a:rPr lang="en-US" dirty="0" err="1" smtClean="0"/>
              <a:t>Flexbox</a:t>
            </a:r>
            <a:r>
              <a:rPr lang="en-US" dirty="0" smtClean="0"/>
              <a:t> is definitely one of those things you will want to know.</a:t>
            </a:r>
          </a:p>
          <a:p>
            <a:pPr marL="0" marR="0" indent="0" defTabSz="457200" eaLnBrk="1" fontAlgn="auto" latinLnBrk="0" hangingPunct="1">
              <a:lnSpc>
                <a:spcPct val="117999"/>
              </a:lnSpc>
              <a:spcBef>
                <a:spcPts val="0"/>
              </a:spcBef>
              <a:spcAft>
                <a:spcPts val="0"/>
              </a:spcAft>
              <a:buClrTx/>
              <a:buSzTx/>
              <a:buFontTx/>
              <a:buNone/>
              <a:tabLst/>
              <a:defRPr/>
            </a:pPr>
            <a:endParaRPr lang="en-US" baseline="0" dirty="0" smtClean="0"/>
          </a:p>
          <a:p>
            <a:pPr marL="0" marR="0" indent="0" defTabSz="457200" eaLnBrk="1" fontAlgn="auto" latinLnBrk="0" hangingPunct="1">
              <a:lnSpc>
                <a:spcPct val="117999"/>
              </a:lnSpc>
              <a:spcBef>
                <a:spcPts val="0"/>
              </a:spcBef>
              <a:spcAft>
                <a:spcPts val="0"/>
              </a:spcAft>
              <a:buClrTx/>
              <a:buSzTx/>
              <a:buFontTx/>
              <a:buNone/>
              <a:tabLst/>
              <a:defRPr/>
            </a:pPr>
            <a:endParaRPr lang="en-US" dirty="0" smtClean="0"/>
          </a:p>
          <a:p>
            <a:pPr marL="0" marR="0" indent="0" defTabSz="457200" eaLnBrk="1" fontAlgn="auto" latinLnBrk="0" hangingPunct="1">
              <a:lnSpc>
                <a:spcPct val="117999"/>
              </a:lnSpc>
              <a:spcBef>
                <a:spcPts val="0"/>
              </a:spcBef>
              <a:spcAft>
                <a:spcPts val="0"/>
              </a:spcAft>
              <a:buClrTx/>
              <a:buSzTx/>
              <a:buFontTx/>
              <a:buNone/>
              <a:tabLst/>
              <a:defRPr/>
            </a:pPr>
            <a:r>
              <a:rPr lang="en-US" dirty="0" smtClean="0"/>
              <a:t>Disclaimer:</a:t>
            </a:r>
            <a:r>
              <a:rPr lang="en-US" baseline="0" dirty="0" smtClean="0"/>
              <a:t> I do not consider myself a </a:t>
            </a:r>
            <a:r>
              <a:rPr lang="en-US" baseline="0" dirty="0" err="1" smtClean="0"/>
              <a:t>Flexbox</a:t>
            </a:r>
            <a:r>
              <a:rPr lang="en-US" baseline="0" dirty="0" smtClean="0"/>
              <a:t> master.  I’m just another junior developer like yourselves sharing what I have learned to help make your life easier.  So t</a:t>
            </a:r>
            <a:r>
              <a:rPr lang="en-US" dirty="0" smtClean="0"/>
              <a:t>oday's discussion is by no means a comprehensive guide but more of a general overview to get you familiar with and excited to use </a:t>
            </a:r>
            <a:r>
              <a:rPr lang="en-US" dirty="0" err="1" smtClean="0"/>
              <a:t>Flexbox</a:t>
            </a:r>
            <a:endParaRPr lang="en-US" dirty="0" smtClean="0"/>
          </a:p>
          <a:p>
            <a:endParaRPr lang="en-US" dirty="0" smtClean="0"/>
          </a:p>
          <a:p>
            <a:r>
              <a:rPr lang="en-US" dirty="0" smtClean="0"/>
              <a:t>First, I will start out by going over what </a:t>
            </a:r>
            <a:r>
              <a:rPr lang="en-US" dirty="0" err="1" smtClean="0"/>
              <a:t>Flexbox</a:t>
            </a:r>
            <a:r>
              <a:rPr lang="en-US" dirty="0" smtClean="0"/>
              <a:t> is and why we should use it.  After that I will explain the in’s and out’s of </a:t>
            </a:r>
            <a:r>
              <a:rPr lang="en-US" dirty="0" err="1" smtClean="0"/>
              <a:t>Flexbox</a:t>
            </a:r>
            <a:r>
              <a:rPr lang="en-US" dirty="0" smtClean="0"/>
              <a:t> by providing coding samples through demonstration.( I</a:t>
            </a:r>
            <a:r>
              <a:rPr lang="en-US" baseline="0" dirty="0" smtClean="0"/>
              <a:t> will be using </a:t>
            </a:r>
            <a:r>
              <a:rPr lang="en-US" baseline="0" dirty="0" err="1" smtClean="0"/>
              <a:t>CodePen</a:t>
            </a:r>
            <a:r>
              <a:rPr lang="en-US" baseline="0" dirty="0" smtClean="0"/>
              <a:t> if you would like to follow along)</a:t>
            </a:r>
            <a:r>
              <a:rPr lang="en-US" dirty="0" smtClean="0"/>
              <a:t> I will end with providing you a few links to resources on </a:t>
            </a:r>
            <a:r>
              <a:rPr lang="en-US" dirty="0" err="1" smtClean="0"/>
              <a:t>Flexbox</a:t>
            </a:r>
            <a:r>
              <a:rPr lang="en-US" dirty="0" smtClean="0"/>
              <a:t>.</a:t>
            </a:r>
            <a:endParaRPr lang="en-US" dirty="0" smtClean="0"/>
          </a:p>
        </p:txBody>
      </p:sp>
    </p:spTree>
    <p:extLst>
      <p:ext uri="{BB962C8B-B14F-4D97-AF65-F5344CB8AC3E}">
        <p14:creationId xmlns:p14="http://schemas.microsoft.com/office/powerpoint/2010/main" val="3007054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u="none" baseline="0" dirty="0" err="1" smtClean="0">
                <a:latin typeface="Helvetica Neue"/>
                <a:ea typeface="Helvetica Neue"/>
                <a:cs typeface="Helvetica Neue"/>
                <a:sym typeface="Helvetica Neue"/>
              </a:rPr>
              <a:t>Flexbox</a:t>
            </a:r>
            <a:r>
              <a:rPr lang="en-US" sz="2200" u="none" baseline="0" dirty="0" smtClean="0">
                <a:latin typeface="Helvetica Neue"/>
                <a:ea typeface="Helvetica Neue"/>
                <a:cs typeface="Helvetica Neue"/>
                <a:sym typeface="Helvetica Neue"/>
              </a:rPr>
              <a:t>: - Make sure to click to make bubbles appear</a:t>
            </a:r>
          </a:p>
          <a:p>
            <a:endParaRPr lang="en-US" sz="2200" u="none" baseline="0" dirty="0" smtClean="0">
              <a:latin typeface="Helvetica Neue"/>
              <a:ea typeface="Helvetica Neue"/>
              <a:cs typeface="Helvetica Neue"/>
              <a:sym typeface="Helvetica Neue"/>
            </a:endParaRPr>
          </a:p>
          <a:p>
            <a:r>
              <a:rPr lang="en-US" sz="2200" u="none" baseline="0" dirty="0" smtClean="0">
                <a:latin typeface="Helvetica Neue"/>
                <a:ea typeface="Helvetica Neue"/>
                <a:cs typeface="Helvetica Neue"/>
                <a:sym typeface="Helvetica Neue"/>
              </a:rPr>
              <a:t>Have you ever tried to align elements in CSS and found it to be very challenging and more of an effort then you expect? What about creating a navigation bar without using Bootstrap? Or trying to make your webpage responsive.  If so, I empathize with you.  I’ve been in your shoes and have spent countless hours trying to create perfectly aligned </a:t>
            </a:r>
            <a:r>
              <a:rPr lang="en-US" sz="2200" u="none" baseline="0" dirty="0" err="1" smtClean="0">
                <a:latin typeface="Helvetica Neue"/>
                <a:ea typeface="Helvetica Neue"/>
                <a:cs typeface="Helvetica Neue"/>
                <a:sym typeface="Helvetica Neue"/>
              </a:rPr>
              <a:t>nav</a:t>
            </a:r>
            <a:r>
              <a:rPr lang="en-US" sz="2200" u="none" baseline="0" dirty="0" smtClean="0">
                <a:latin typeface="Helvetica Neue"/>
                <a:ea typeface="Helvetica Neue"/>
                <a:cs typeface="Helvetica Neue"/>
                <a:sym typeface="Helvetica Neue"/>
              </a:rPr>
              <a:t> bars, text and images that appear perfectly aligned.  Not to mention making sure everything on my web page is responsive from mobile all the way up to desktop.  It can be quite the feat. </a:t>
            </a:r>
          </a:p>
          <a:p>
            <a:endParaRPr lang="en-US" sz="2200" u="none" baseline="0" dirty="0" smtClean="0">
              <a:latin typeface="Helvetica Neue"/>
              <a:ea typeface="Helvetica Neue"/>
              <a:cs typeface="Helvetica Neue"/>
              <a:sym typeface="Helvetica Neue"/>
            </a:endParaRPr>
          </a:p>
          <a:p>
            <a:pPr marL="0" marR="0" indent="0" defTabSz="457200" eaLnBrk="1" fontAlgn="auto" latinLnBrk="0" hangingPunct="1">
              <a:lnSpc>
                <a:spcPct val="117999"/>
              </a:lnSpc>
              <a:spcBef>
                <a:spcPts val="0"/>
              </a:spcBef>
              <a:spcAft>
                <a:spcPts val="0"/>
              </a:spcAft>
              <a:buClrTx/>
              <a:buSzTx/>
              <a:buFontTx/>
              <a:buNone/>
              <a:tabLst/>
              <a:defRPr/>
            </a:pPr>
            <a:r>
              <a:rPr lang="en-US" sz="2200" u="none" baseline="0" dirty="0" smtClean="0">
                <a:latin typeface="Helvetica Neue"/>
                <a:ea typeface="Helvetica Neue"/>
                <a:cs typeface="Helvetica Neue"/>
                <a:sym typeface="Helvetica Neue"/>
              </a:rPr>
              <a:t>Well I’m here to tell you that this problem has been solved, and been solved through CSS.  Yes you heard right CSS has properties that will allow you to align elements as well as keep them responsive with ease without relying on a framework to do so. These new properties are called the </a:t>
            </a:r>
            <a:r>
              <a:rPr lang="en-US" sz="2200" u="none" baseline="0" dirty="0" err="1" smtClean="0">
                <a:latin typeface="Helvetica Neue"/>
                <a:ea typeface="Helvetica Neue"/>
                <a:cs typeface="Helvetica Neue"/>
                <a:sym typeface="Helvetica Neue"/>
              </a:rPr>
              <a:t>Flexbox</a:t>
            </a:r>
            <a:r>
              <a:rPr lang="en-US" sz="2200" u="none" baseline="0" dirty="0" smtClean="0">
                <a:latin typeface="Helvetica Neue"/>
                <a:ea typeface="Helvetica Neue"/>
                <a:cs typeface="Helvetica Neue"/>
                <a:sym typeface="Helvetica Neue"/>
              </a:rPr>
              <a:t> layout.  Like I stated before the main idea behind the flex layout is to give the container you are styling the ability to alter its items based on their height, width and order to best fill the available space in AND…. here it comes ….to accommodate to all kinds of displays and devices.  So what does this mean?  It means all of those pesky problems you ran into with trying to align elements just so,  as well as making them responsive has just become a lost easier. </a:t>
            </a:r>
            <a:r>
              <a:rPr lang="en-US" baseline="0" dirty="0" smtClean="0"/>
              <a:t>Say goodbye to using tons of media queries and say hello to </a:t>
            </a:r>
            <a:r>
              <a:rPr lang="en-US" baseline="0" dirty="0" err="1" smtClean="0"/>
              <a:t>Flexbox</a:t>
            </a:r>
            <a:r>
              <a:rPr lang="en-US" baseline="0" dirty="0" smtClean="0"/>
              <a:t>.</a:t>
            </a:r>
            <a:endParaRPr lang="en-US" dirty="0" smtClean="0"/>
          </a:p>
          <a:p>
            <a:endParaRPr lang="en-US" sz="2200" u="none" baseline="0" dirty="0" smtClean="0">
              <a:latin typeface="Helvetica Neue"/>
              <a:ea typeface="Helvetica Neue"/>
              <a:cs typeface="Helvetica Neue"/>
              <a:sym typeface="Helvetica Neue"/>
            </a:endParaRPr>
          </a:p>
          <a:p>
            <a:endParaRPr lang="en-US" sz="2200" u="none" baseline="0" dirty="0" smtClean="0">
              <a:latin typeface="Helvetica Neue"/>
              <a:ea typeface="Helvetica Neue"/>
              <a:cs typeface="Helvetica Neue"/>
              <a:sym typeface="Helvetica Neue"/>
            </a:endParaRPr>
          </a:p>
          <a:p>
            <a:endParaRPr lang="en-US" sz="2200" u="none" baseline="0" dirty="0" smtClean="0">
              <a:latin typeface="Helvetica Neue"/>
              <a:ea typeface="Helvetica Neue"/>
              <a:cs typeface="Helvetica Neue"/>
              <a:sym typeface="Helvetica Neue"/>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b="0"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0" baseline="0" dirty="0" smtClean="0"/>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0" baseline="0" dirty="0" smtClean="0"/>
          </a:p>
          <a:p>
            <a:endParaRPr lang="en-US" sz="2200" u="none" baseline="0" dirty="0" smtClean="0">
              <a:latin typeface="Helvetica Neue"/>
              <a:ea typeface="Helvetica Neue"/>
              <a:cs typeface="Helvetica Neue"/>
              <a:sym typeface="Helvetica Neue"/>
            </a:endParaRPr>
          </a:p>
          <a:p>
            <a:endParaRPr lang="en-US" dirty="0"/>
          </a:p>
        </p:txBody>
      </p:sp>
    </p:spTree>
    <p:extLst>
      <p:ext uri="{BB962C8B-B14F-4D97-AF65-F5344CB8AC3E}">
        <p14:creationId xmlns:p14="http://schemas.microsoft.com/office/powerpoint/2010/main" val="27411304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Ok, I’m sold, so how do I get started?</a:t>
            </a:r>
          </a:p>
          <a:p>
            <a:endParaRPr lang="en-US" baseline="0" dirty="0" smtClean="0"/>
          </a:p>
          <a:p>
            <a:r>
              <a:rPr lang="en-US" baseline="0" dirty="0" smtClean="0"/>
              <a:t>We will start with the creating a  .parent-container class which we will then apply the property display with the value of flex.</a:t>
            </a:r>
          </a:p>
          <a:p>
            <a:endParaRPr lang="en-US" baseline="0" dirty="0" smtClean="0"/>
          </a:p>
          <a:p>
            <a:r>
              <a:rPr lang="en-US" baseline="0" dirty="0" smtClean="0"/>
              <a:t>This activates the container so we are able to use the rest of the display properties.</a:t>
            </a:r>
          </a:p>
          <a:p>
            <a:endParaRPr lang="en-US" dirty="0"/>
          </a:p>
        </p:txBody>
      </p:sp>
    </p:spTree>
    <p:extLst>
      <p:ext uri="{BB962C8B-B14F-4D97-AF65-F5344CB8AC3E}">
        <p14:creationId xmlns:p14="http://schemas.microsoft.com/office/powerpoint/2010/main" val="38013402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you set the display you then need to decide what direction you want your elements to go. </a:t>
            </a:r>
          </a:p>
          <a:p>
            <a:endParaRPr lang="en-US" dirty="0" smtClean="0"/>
          </a:p>
          <a:p>
            <a:r>
              <a:rPr lang="en-US" dirty="0" smtClean="0"/>
              <a:t>Do you want them to</a:t>
            </a:r>
            <a:r>
              <a:rPr lang="en-US" baseline="0" dirty="0" smtClean="0"/>
              <a:t> align horizontally (  in a row ) or vertically (in a  column )?  </a:t>
            </a:r>
          </a:p>
          <a:p>
            <a:endParaRPr lang="en-US" baseline="0" dirty="0" smtClean="0"/>
          </a:p>
          <a:p>
            <a:r>
              <a:rPr lang="en-US" baseline="0" dirty="0" smtClean="0"/>
              <a:t>Some things to note:</a:t>
            </a:r>
          </a:p>
          <a:p>
            <a:r>
              <a:rPr lang="en-US" baseline="0" dirty="0" smtClean="0"/>
              <a:t>   In </a:t>
            </a:r>
            <a:r>
              <a:rPr lang="en-US" baseline="0" dirty="0" err="1" smtClean="0"/>
              <a:t>Flexbox</a:t>
            </a:r>
            <a:r>
              <a:rPr lang="en-US" baseline="0" dirty="0" smtClean="0"/>
              <a:t>  the row is automatic by default so you don’t need to declare flex-direction: row unless you really want to.</a:t>
            </a:r>
          </a:p>
          <a:p>
            <a:r>
              <a:rPr lang="en-US" baseline="0" dirty="0" smtClean="0"/>
              <a:t>  You can also choose to display your column or row in reverse order by including row-reverse or column-reverse.</a:t>
            </a:r>
          </a:p>
          <a:p>
            <a:endParaRPr lang="en-US" dirty="0"/>
          </a:p>
        </p:txBody>
      </p:sp>
    </p:spTree>
    <p:extLst>
      <p:ext uri="{BB962C8B-B14F-4D97-AF65-F5344CB8AC3E}">
        <p14:creationId xmlns:p14="http://schemas.microsoft.com/office/powerpoint/2010/main" val="4169160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Justify-content</a:t>
            </a:r>
          </a:p>
          <a:p>
            <a:endParaRPr lang="en-US" dirty="0" smtClean="0"/>
          </a:p>
          <a:p>
            <a:endParaRPr lang="en-US" dirty="0" smtClean="0"/>
          </a:p>
          <a:p>
            <a:r>
              <a:rPr lang="en-US" dirty="0" smtClean="0"/>
              <a:t>-    Defines alignment</a:t>
            </a:r>
            <a:r>
              <a:rPr lang="en-US" baseline="0" dirty="0" smtClean="0"/>
              <a:t> along the main axis.  Think left to right, like a hot dog fold</a:t>
            </a:r>
            <a:endParaRPr lang="en-US" dirty="0" smtClean="0"/>
          </a:p>
          <a:p>
            <a:pPr marL="171450" indent="-171450">
              <a:buFontTx/>
              <a:buChar char="-"/>
            </a:pPr>
            <a:r>
              <a:rPr lang="en-US" dirty="0" smtClean="0"/>
              <a:t> Works</a:t>
            </a:r>
            <a:r>
              <a:rPr lang="en-US" baseline="0" dirty="0" smtClean="0"/>
              <a:t> in conjunction with the property flex-direction: row</a:t>
            </a:r>
          </a:p>
          <a:p>
            <a:pPr marL="171450" indent="-171450">
              <a:buFontTx/>
              <a:buChar char="-"/>
            </a:pPr>
            <a:r>
              <a:rPr lang="en-US" baseline="0" dirty="0" smtClean="0"/>
              <a:t>Includes  five properties: flex-start, flex-end, space-between, space-around, center</a:t>
            </a:r>
          </a:p>
          <a:p>
            <a:endParaRPr lang="en-US" dirty="0"/>
          </a:p>
        </p:txBody>
      </p:sp>
    </p:spTree>
    <p:extLst>
      <p:ext uri="{BB962C8B-B14F-4D97-AF65-F5344CB8AC3E}">
        <p14:creationId xmlns:p14="http://schemas.microsoft.com/office/powerpoint/2010/main" val="14570231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   </a:t>
            </a:r>
            <a:r>
              <a:rPr lang="en-US" baseline="0" dirty="0" smtClean="0"/>
              <a:t>D</a:t>
            </a:r>
            <a:r>
              <a:rPr lang="en-US" dirty="0" smtClean="0"/>
              <a:t>efault behavior for how flex-items are laid out</a:t>
            </a:r>
            <a:r>
              <a:rPr lang="en-US" baseline="0" dirty="0" smtClean="0"/>
              <a:t> along the cross axis of the current line.  Think top to bottom. Like a hamburger fold.</a:t>
            </a:r>
            <a:endParaRPr lang="en-US" dirty="0" smtClean="0"/>
          </a:p>
          <a:p>
            <a:pPr marL="171450" indent="-171450">
              <a:buFontTx/>
              <a:buChar char="-"/>
            </a:pPr>
            <a:r>
              <a:rPr lang="en-US" dirty="0" smtClean="0"/>
              <a:t>Works</a:t>
            </a:r>
            <a:r>
              <a:rPr lang="en-US" baseline="0" dirty="0" smtClean="0"/>
              <a:t> in conjunction with the property flex-direction: column</a:t>
            </a:r>
          </a:p>
          <a:p>
            <a:pPr marL="171450" indent="-171450">
              <a:buFontTx/>
              <a:buChar char="-"/>
            </a:pPr>
            <a:r>
              <a:rPr lang="en-US" baseline="0" dirty="0" smtClean="0"/>
              <a:t>Includes  five properties: flex-start, flex-end, center, baseline, stretch</a:t>
            </a:r>
            <a:endParaRPr lang="en-US" dirty="0" smtClean="0"/>
          </a:p>
          <a:p>
            <a:endParaRPr lang="en-US" dirty="0"/>
          </a:p>
        </p:txBody>
      </p:sp>
    </p:spTree>
    <p:extLst>
      <p:ext uri="{BB962C8B-B14F-4D97-AF65-F5344CB8AC3E}">
        <p14:creationId xmlns:p14="http://schemas.microsoft.com/office/powerpoint/2010/main" val="38560716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2400" u="none" kern="1200" baseline="0" dirty="0" smtClean="0">
              <a:solidFill>
                <a:schemeClr val="tx1"/>
              </a:solidFill>
              <a:latin typeface="Helvetica Neue"/>
              <a:ea typeface="Helvetica Neue"/>
              <a:cs typeface="Helvetica Neue"/>
              <a:sym typeface="Helvetica Neue"/>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2400" u="none" kern="1200" baseline="0" dirty="0" smtClean="0">
                <a:solidFill>
                  <a:schemeClr val="tx1"/>
                </a:solidFill>
                <a:latin typeface="Helvetica Neue"/>
                <a:ea typeface="Helvetica Neue"/>
                <a:cs typeface="Helvetica Neue"/>
                <a:sym typeface="Helvetica Neue"/>
              </a:rPr>
              <a:t>-Applies to multi-line flex containers.  So when there is only one line of flex items the property will have no effect.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 can be confusing, but align-content determines the spacing between lines, while align-items</a:t>
            </a:r>
            <a:r>
              <a:rPr lang="en-US" baseline="0" dirty="0" smtClean="0"/>
              <a:t> determines how items as a whole are aligned within the container.  When there is only one line, align-content has no effect.</a:t>
            </a:r>
          </a:p>
          <a:p>
            <a:endParaRPr lang="en-US" dirty="0"/>
          </a:p>
        </p:txBody>
      </p:sp>
    </p:spTree>
    <p:extLst>
      <p:ext uri="{BB962C8B-B14F-4D97-AF65-F5344CB8AC3E}">
        <p14:creationId xmlns:p14="http://schemas.microsoft.com/office/powerpoint/2010/main" val="3219656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sz="2400" u="none" kern="1200" baseline="0" dirty="0" smtClean="0">
              <a:solidFill>
                <a:schemeClr val="tx1"/>
              </a:solidFill>
              <a:latin typeface="Helvetica Neue"/>
              <a:ea typeface="Helvetica Neue"/>
              <a:cs typeface="Helvetica Neue"/>
              <a:sym typeface="Helvetica Neue"/>
            </a:endParaRP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2400" u="none" kern="1200" baseline="0" dirty="0" smtClean="0">
                <a:solidFill>
                  <a:schemeClr val="tx1"/>
                </a:solidFill>
                <a:latin typeface="Helvetica Neue"/>
                <a:ea typeface="Helvetica Neue"/>
                <a:cs typeface="Helvetica Neue"/>
                <a:sym typeface="Helvetica Neue"/>
              </a:rPr>
              <a:t>By default flex items will try to fit onto one line as you saw early. </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2400" u="none" kern="1200" baseline="0" dirty="0" smtClean="0">
                <a:solidFill>
                  <a:schemeClr val="tx1"/>
                </a:solidFill>
                <a:latin typeface="Helvetica Neue"/>
                <a:ea typeface="Helvetica Neue"/>
                <a:cs typeface="Helvetica Neue"/>
                <a:sym typeface="Helvetica Neue"/>
              </a:rPr>
              <a:t>That can be changed to allow items to wrap as needed within the property </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Includes three property values: wrap, no-wrap, and wrap-reverse</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2400" u="none" kern="1200" baseline="0" dirty="0" smtClean="0">
                <a:solidFill>
                  <a:schemeClr val="tx1"/>
                </a:solidFill>
                <a:latin typeface="Helvetica Neue"/>
                <a:ea typeface="Helvetica Neue"/>
                <a:cs typeface="Helvetica Neue"/>
                <a:sym typeface="Helvetica Neue"/>
              </a:rPr>
              <a:t>If wrapping is allowed  it also enables you to control the direction in which lines are stacked.</a:t>
            </a:r>
          </a:p>
          <a:p>
            <a:endParaRPr lang="en-US" dirty="0" smtClean="0"/>
          </a:p>
          <a:p>
            <a:endParaRPr lang="en-US" dirty="0" smtClean="0"/>
          </a:p>
          <a:p>
            <a:r>
              <a:rPr lang="en-US" dirty="0" smtClean="0"/>
              <a:t>Note</a:t>
            </a:r>
            <a:r>
              <a:rPr lang="en-US" baseline="0" dirty="0" smtClean="0"/>
              <a:t> to self: </a:t>
            </a:r>
            <a:r>
              <a:rPr lang="en-US" dirty="0" smtClean="0"/>
              <a:t> On code pen</a:t>
            </a:r>
            <a:r>
              <a:rPr lang="en-US" baseline="0" dirty="0" smtClean="0"/>
              <a:t> maximize and minimize browser.</a:t>
            </a:r>
            <a:endParaRPr lang="en-US" dirty="0" smtClean="0"/>
          </a:p>
          <a:p>
            <a:endParaRPr lang="en-US" dirty="0"/>
          </a:p>
        </p:txBody>
      </p:sp>
    </p:spTree>
    <p:extLst>
      <p:ext uri="{BB962C8B-B14F-4D97-AF65-F5344CB8AC3E}">
        <p14:creationId xmlns:p14="http://schemas.microsoft.com/office/powerpoint/2010/main" val="16256002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bg>
      <p:bgPr>
        <a:solidFill>
          <a:srgbClr val="222222"/>
        </a:solidFill>
        <a:effectLst/>
      </p:bgPr>
    </p:bg>
    <p:spTree>
      <p:nvGrpSpPr>
        <p:cNvPr id="1" name=""/>
        <p:cNvGrpSpPr/>
        <p:nvPr/>
      </p:nvGrpSpPr>
      <p:grpSpPr>
        <a:xfrm>
          <a:off x="0" y="0"/>
          <a:ext cx="0" cy="0"/>
          <a:chOff x="0" y="0"/>
          <a:chExt cx="0" cy="0"/>
        </a:xfrm>
      </p:grpSpPr>
      <p:sp>
        <p:nvSpPr>
          <p:cNvPr id="12" name="Shape 12"/>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13" name="Shape 13"/>
          <p:cNvSpPr>
            <a:spLocks noGrp="1"/>
          </p:cNvSpPr>
          <p:nvPr>
            <p:ph type="title"/>
          </p:nvPr>
        </p:nvSpPr>
        <p:spPr>
          <a:xfrm>
            <a:off x="406400" y="6426200"/>
            <a:ext cx="12192000" cy="2705100"/>
          </a:xfrm>
          <a:prstGeom prst="rect">
            <a:avLst/>
          </a:prstGeom>
        </p:spPr>
        <p:txBody>
          <a:bodyPr/>
          <a:lstStyle>
            <a:lvl1pPr>
              <a:spcBef>
                <a:spcPts val="0"/>
              </a:spcBef>
              <a:defRPr sz="17000"/>
            </a:lvl1pPr>
          </a:lstStyle>
          <a:p>
            <a:r>
              <a:t>Title Text</a:t>
            </a:r>
          </a:p>
        </p:txBody>
      </p:sp>
      <p:sp>
        <p:nvSpPr>
          <p:cNvPr id="14" name="Shape 14"/>
          <p:cNvSpPr>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15" name="Shape 15"/>
          <p:cNvSpPr>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ullets">
    <p:bg>
      <p:bgPr>
        <a:solidFill>
          <a:srgbClr val="222222"/>
        </a:solidFill>
        <a:effectLst/>
      </p:bgPr>
    </p:bg>
    <p:spTree>
      <p:nvGrpSpPr>
        <p:cNvPr id="1" name=""/>
        <p:cNvGrpSpPr/>
        <p:nvPr/>
      </p:nvGrpSpPr>
      <p:grpSpPr>
        <a:xfrm>
          <a:off x="0" y="0"/>
          <a:ext cx="0" cy="0"/>
          <a:chOff x="0" y="0"/>
          <a:chExt cx="0" cy="0"/>
        </a:xfrm>
      </p:grpSpPr>
      <p:sp>
        <p:nvSpPr>
          <p:cNvPr id="102" name="Shape 102"/>
          <p:cNvSpPr>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103" name="Shape 103"/>
          <p:cNvSpPr>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104" name="Shape 10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 3 Up">
    <p:bg>
      <p:bgPr>
        <a:solidFill>
          <a:srgbClr val="222222"/>
        </a:solidFill>
        <a:effectLst/>
      </p:bgPr>
    </p:bg>
    <p:spTree>
      <p:nvGrpSpPr>
        <p:cNvPr id="1" name=""/>
        <p:cNvGrpSpPr/>
        <p:nvPr/>
      </p:nvGrpSpPr>
      <p:grpSpPr>
        <a:xfrm>
          <a:off x="0" y="0"/>
          <a:ext cx="0" cy="0"/>
          <a:chOff x="0" y="0"/>
          <a:chExt cx="0" cy="0"/>
        </a:xfrm>
      </p:grpSpPr>
      <p:sp>
        <p:nvSpPr>
          <p:cNvPr id="111" name="Shape 111"/>
          <p:cNvSpPr>
            <a:spLocks noGrp="1"/>
          </p:cNvSpPr>
          <p:nvPr>
            <p:ph type="pic" sz="half" idx="13"/>
          </p:nvPr>
        </p:nvSpPr>
        <p:spPr>
          <a:xfrm>
            <a:off x="6503154" y="0"/>
            <a:ext cx="6502401" cy="4864100"/>
          </a:xfrm>
          <a:prstGeom prst="rect">
            <a:avLst/>
          </a:prstGeom>
        </p:spPr>
        <p:txBody>
          <a:bodyPr lIns="91439" tIns="45719" rIns="91439" bIns="45719">
            <a:noAutofit/>
          </a:bodyPr>
          <a:lstStyle/>
          <a:p>
            <a:endParaRPr/>
          </a:p>
        </p:txBody>
      </p:sp>
      <p:sp>
        <p:nvSpPr>
          <p:cNvPr id="112" name="Shape 112"/>
          <p:cNvSpPr>
            <a:spLocks noGrp="1"/>
          </p:cNvSpPr>
          <p:nvPr>
            <p:ph type="pic" sz="half" idx="14"/>
          </p:nvPr>
        </p:nvSpPr>
        <p:spPr>
          <a:xfrm>
            <a:off x="6502400" y="4902200"/>
            <a:ext cx="6502400" cy="4864100"/>
          </a:xfrm>
          <a:prstGeom prst="rect">
            <a:avLst/>
          </a:prstGeom>
        </p:spPr>
        <p:txBody>
          <a:bodyPr lIns="91439" tIns="45719" rIns="91439" bIns="45719">
            <a:noAutofit/>
          </a:bodyPr>
          <a:lstStyle/>
          <a:p>
            <a:endParaRPr/>
          </a:p>
        </p:txBody>
      </p:sp>
      <p:sp>
        <p:nvSpPr>
          <p:cNvPr id="113" name="Shape 113"/>
          <p:cNvSpPr>
            <a:spLocks noGrp="1"/>
          </p:cNvSpPr>
          <p:nvPr>
            <p:ph type="pic" idx="15"/>
          </p:nvPr>
        </p:nvSpPr>
        <p:spPr>
          <a:xfrm>
            <a:off x="0" y="0"/>
            <a:ext cx="6468534" cy="9753600"/>
          </a:xfrm>
          <a:prstGeom prst="rect">
            <a:avLst/>
          </a:prstGeom>
        </p:spPr>
        <p:txBody>
          <a:bodyPr lIns="91439" tIns="45719" rIns="91439" bIns="45719">
            <a:noAutofit/>
          </a:bodyPr>
          <a:lstStyle/>
          <a:p>
            <a:endParaRPr/>
          </a:p>
        </p:txBody>
      </p:sp>
      <p:sp>
        <p:nvSpPr>
          <p:cNvPr id="114" name="Shape 11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bg>
      <p:bgPr>
        <a:solidFill>
          <a:srgbClr val="222222"/>
        </a:solidFill>
        <a:effectLst/>
      </p:bgPr>
    </p:bg>
    <p:spTree>
      <p:nvGrpSpPr>
        <p:cNvPr id="1" name=""/>
        <p:cNvGrpSpPr/>
        <p:nvPr/>
      </p:nvGrpSpPr>
      <p:grpSpPr>
        <a:xfrm>
          <a:off x="0" y="0"/>
          <a:ext cx="0" cy="0"/>
          <a:chOff x="0" y="0"/>
          <a:chExt cx="0" cy="0"/>
        </a:xfrm>
      </p:grpSpPr>
      <p:sp>
        <p:nvSpPr>
          <p:cNvPr id="121" name="Shape 121"/>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p:txBody>
      </p:sp>
      <p:sp>
        <p:nvSpPr>
          <p:cNvPr id="122" name="Shape 122"/>
          <p:cNvSpPr>
            <a:spLocks noGrp="1"/>
          </p:cNvSpPr>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sz="9400" cap="all">
                <a:solidFill>
                  <a:srgbClr val="FFFFFF"/>
                </a:solidFill>
                <a:latin typeface="+mn-lt"/>
                <a:ea typeface="+mn-ea"/>
                <a:cs typeface="+mn-cs"/>
                <a:sym typeface="DIN Condensed"/>
              </a:defRPr>
            </a:lvl1pPr>
          </a:lstStyle>
          <a:p>
            <a:r>
              <a:t>Type a quote here.</a:t>
            </a:r>
          </a:p>
        </p:txBody>
      </p:sp>
      <p:sp>
        <p:nvSpPr>
          <p:cNvPr id="123" name="Shape 123"/>
          <p:cNvSpPr>
            <a:spLocks noGrp="1"/>
          </p:cNvSpPr>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r>
              <a:t>Johnny Appleseed</a:t>
            </a:r>
          </a:p>
        </p:txBody>
      </p:sp>
      <p:sp>
        <p:nvSpPr>
          <p:cNvPr id="124" name="Shape 124"/>
          <p:cNvSpPr>
            <a:spLocks noGrp="1"/>
          </p:cNvSpPr>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125" name="Shape 12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Quote Alt">
    <p:bg>
      <p:bgPr>
        <a:solidFill>
          <a:schemeClr val="accent1"/>
        </a:solidFill>
        <a:effectLst/>
      </p:bgPr>
    </p:bg>
    <p:spTree>
      <p:nvGrpSpPr>
        <p:cNvPr id="1" name=""/>
        <p:cNvGrpSpPr/>
        <p:nvPr/>
      </p:nvGrpSpPr>
      <p:grpSpPr>
        <a:xfrm>
          <a:off x="0" y="0"/>
          <a:ext cx="0" cy="0"/>
          <a:chOff x="0" y="0"/>
          <a:chExt cx="0" cy="0"/>
        </a:xfrm>
      </p:grpSpPr>
      <p:sp>
        <p:nvSpPr>
          <p:cNvPr id="132" name="Shape 132"/>
          <p:cNvSpPr>
            <a:spLocks noGrp="1"/>
          </p:cNvSpPr>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sz="9400" cap="all">
                <a:solidFill>
                  <a:srgbClr val="FFFFFF"/>
                </a:solidFill>
                <a:latin typeface="+mn-lt"/>
                <a:ea typeface="+mn-ea"/>
                <a:cs typeface="+mn-cs"/>
                <a:sym typeface="DIN Condensed"/>
              </a:defRPr>
            </a:lvl1pPr>
          </a:lstStyle>
          <a:p>
            <a:r>
              <a:t>Type a quote here.</a:t>
            </a:r>
          </a:p>
        </p:txBody>
      </p:sp>
      <p:sp>
        <p:nvSpPr>
          <p:cNvPr id="133" name="Shape 133"/>
          <p:cNvSpPr>
            <a:spLocks noGrp="1"/>
          </p:cNvSpPr>
          <p:nvPr>
            <p:ph type="pic" idx="14"/>
          </p:nvPr>
        </p:nvSpPr>
        <p:spPr>
          <a:xfrm>
            <a:off x="0" y="0"/>
            <a:ext cx="5486400" cy="9753600"/>
          </a:xfrm>
          <a:prstGeom prst="rect">
            <a:avLst/>
          </a:prstGeom>
        </p:spPr>
        <p:txBody>
          <a:bodyPr lIns="91439" tIns="45719" rIns="91439" bIns="45719">
            <a:noAutofit/>
          </a:bodyPr>
          <a:lstStyle/>
          <a:p>
            <a:endParaRPr/>
          </a:p>
        </p:txBody>
      </p:sp>
      <p:sp>
        <p:nvSpPr>
          <p:cNvPr id="134" name="Shape 134"/>
          <p:cNvSpPr>
            <a:spLocks noGrp="1"/>
          </p:cNvSpPr>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r>
              <a:t>Johnny Appleseed</a:t>
            </a:r>
          </a:p>
        </p:txBody>
      </p:sp>
      <p:sp>
        <p:nvSpPr>
          <p:cNvPr id="135" name="Shape 13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Photo">
    <p:bg>
      <p:bgPr>
        <a:solidFill>
          <a:srgbClr val="222222"/>
        </a:solidFill>
        <a:effectLst/>
      </p:bgPr>
    </p:bg>
    <p:spTree>
      <p:nvGrpSpPr>
        <p:cNvPr id="1" name=""/>
        <p:cNvGrpSpPr/>
        <p:nvPr/>
      </p:nvGrpSpPr>
      <p:grpSpPr>
        <a:xfrm>
          <a:off x="0" y="0"/>
          <a:ext cx="0" cy="0"/>
          <a:chOff x="0" y="0"/>
          <a:chExt cx="0" cy="0"/>
        </a:xfrm>
      </p:grpSpPr>
      <p:sp>
        <p:nvSpPr>
          <p:cNvPr id="142" name="Shape 142"/>
          <p:cNvSpPr>
            <a:spLocks noGrp="1"/>
          </p:cNvSpPr>
          <p:nvPr>
            <p:ph type="pic" idx="13"/>
          </p:nvPr>
        </p:nvSpPr>
        <p:spPr>
          <a:xfrm>
            <a:off x="0" y="0"/>
            <a:ext cx="13004800" cy="9753600"/>
          </a:xfrm>
          <a:prstGeom prst="rect">
            <a:avLst/>
          </a:prstGeom>
        </p:spPr>
        <p:txBody>
          <a:bodyPr lIns="91439" tIns="45719" rIns="91439" bIns="45719">
            <a:noAutofit/>
          </a:bodyPr>
          <a:lstStyle/>
          <a:p>
            <a:endParaRPr/>
          </a:p>
        </p:txBody>
      </p:sp>
      <p:sp>
        <p:nvSpPr>
          <p:cNvPr id="143" name="Shape 14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Blank">
    <p:bg>
      <p:bgPr>
        <a:solidFill>
          <a:srgbClr val="222222"/>
        </a:solidFill>
        <a:effectLst/>
      </p:bgPr>
    </p:bg>
    <p:spTree>
      <p:nvGrpSpPr>
        <p:cNvPr id="1" name=""/>
        <p:cNvGrpSpPr/>
        <p:nvPr/>
      </p:nvGrpSpPr>
      <p:grpSpPr>
        <a:xfrm>
          <a:off x="0" y="0"/>
          <a:ext cx="0" cy="0"/>
          <a:chOff x="0" y="0"/>
          <a:chExt cx="0" cy="0"/>
        </a:xfrm>
      </p:grpSpPr>
      <p:sp>
        <p:nvSpPr>
          <p:cNvPr id="150" name="Shape 15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Blank Alt">
    <p:spTree>
      <p:nvGrpSpPr>
        <p:cNvPr id="1" name=""/>
        <p:cNvGrpSpPr/>
        <p:nvPr/>
      </p:nvGrpSpPr>
      <p:grpSpPr>
        <a:xfrm>
          <a:off x="0" y="0"/>
          <a:ext cx="0" cy="0"/>
          <a:chOff x="0" y="0"/>
          <a:chExt cx="0" cy="0"/>
        </a:xfrm>
      </p:grpSpPr>
      <p:sp>
        <p:nvSpPr>
          <p:cNvPr id="157" name="Shape 15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Photo - Horizontal">
    <p:bg>
      <p:bgPr>
        <a:solidFill>
          <a:srgbClr val="222222"/>
        </a:solidFill>
        <a:effectLst/>
      </p:bgPr>
    </p:bg>
    <p:spTree>
      <p:nvGrpSpPr>
        <p:cNvPr id="1" name=""/>
        <p:cNvGrpSpPr/>
        <p:nvPr/>
      </p:nvGrpSpPr>
      <p:grpSpPr>
        <a:xfrm>
          <a:off x="0" y="0"/>
          <a:ext cx="0" cy="0"/>
          <a:chOff x="0" y="0"/>
          <a:chExt cx="0" cy="0"/>
        </a:xfrm>
      </p:grpSpPr>
      <p:sp>
        <p:nvSpPr>
          <p:cNvPr id="22" name="Shape 22"/>
          <p:cNvSpPr>
            <a:spLocks noGrp="1"/>
          </p:cNvSpPr>
          <p:nvPr>
            <p:ph type="pic" idx="13"/>
          </p:nvPr>
        </p:nvSpPr>
        <p:spPr>
          <a:xfrm>
            <a:off x="0" y="0"/>
            <a:ext cx="13004800" cy="9753600"/>
          </a:xfrm>
          <a:prstGeom prst="rect">
            <a:avLst/>
          </a:prstGeom>
        </p:spPr>
        <p:txBody>
          <a:bodyPr lIns="91439" tIns="45719" rIns="91439" bIns="45719">
            <a:noAutofit/>
          </a:bodyPr>
          <a:lstStyle/>
          <a:p>
            <a:endParaRPr/>
          </a:p>
        </p:txBody>
      </p:sp>
      <p:sp>
        <p:nvSpPr>
          <p:cNvPr id="23" name="Shape 23"/>
          <p:cNvSpPr>
            <a:spLocks noGrp="1"/>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endParaRPr/>
          </a:p>
        </p:txBody>
      </p:sp>
      <p:sp>
        <p:nvSpPr>
          <p:cNvPr id="24" name="Shape 24"/>
          <p:cNvSpPr>
            <a:spLocks noGrp="1"/>
          </p:cNvSpPr>
          <p:nvPr>
            <p:ph type="title"/>
          </p:nvPr>
        </p:nvSpPr>
        <p:spPr>
          <a:xfrm>
            <a:off x="406400" y="6426200"/>
            <a:ext cx="12192000" cy="2705100"/>
          </a:xfrm>
          <a:prstGeom prst="rect">
            <a:avLst/>
          </a:prstGeom>
        </p:spPr>
        <p:txBody>
          <a:bodyPr/>
          <a:lstStyle>
            <a:lvl1pPr>
              <a:spcBef>
                <a:spcPts val="0"/>
              </a:spcBef>
              <a:defRPr sz="17000"/>
            </a:lvl1pPr>
          </a:lstStyle>
          <a:p>
            <a:r>
              <a:t>Title Text</a:t>
            </a:r>
          </a:p>
        </p:txBody>
      </p:sp>
      <p:sp>
        <p:nvSpPr>
          <p:cNvPr id="25" name="Shape 25"/>
          <p:cNvSpPr>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26" name="Shape 26"/>
          <p:cNvSpPr>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amp; Subtitle Alt">
    <p:spTree>
      <p:nvGrpSpPr>
        <p:cNvPr id="1" name=""/>
        <p:cNvGrpSpPr/>
        <p:nvPr/>
      </p:nvGrpSpPr>
      <p:grpSpPr>
        <a:xfrm>
          <a:off x="0" y="0"/>
          <a:ext cx="0" cy="0"/>
          <a:chOff x="0" y="0"/>
          <a:chExt cx="0" cy="0"/>
        </a:xfrm>
      </p:grpSpPr>
      <p:sp>
        <p:nvSpPr>
          <p:cNvPr id="33" name="Shape 33"/>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4" name="Shape 34"/>
          <p:cNvSpPr>
            <a:spLocks noGrp="1"/>
          </p:cNvSpPr>
          <p:nvPr>
            <p:ph type="title"/>
          </p:nvPr>
        </p:nvSpPr>
        <p:spPr>
          <a:xfrm>
            <a:off x="406400" y="6426200"/>
            <a:ext cx="12192000" cy="2705100"/>
          </a:xfrm>
          <a:prstGeom prst="rect">
            <a:avLst/>
          </a:prstGeom>
        </p:spPr>
        <p:txBody>
          <a:bodyPr/>
          <a:lstStyle>
            <a:lvl1pPr>
              <a:spcBef>
                <a:spcPts val="0"/>
              </a:spcBef>
              <a:defRPr sz="17000"/>
            </a:lvl1pPr>
          </a:lstStyle>
          <a:p>
            <a:r>
              <a:t>Title Text</a:t>
            </a:r>
          </a:p>
        </p:txBody>
      </p:sp>
      <p:sp>
        <p:nvSpPr>
          <p:cNvPr id="35" name="Shape 35"/>
          <p:cNvSpPr>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36" name="Shape 36"/>
          <p:cNvSpPr>
            <a:spLocks noGrp="1"/>
          </p:cNvSpPr>
          <p:nvPr>
            <p:ph type="sldNum" sz="quarter" idx="2"/>
          </p:nvPr>
        </p:nvSpPr>
        <p:spPr>
          <a:xfrm>
            <a:off x="12161859" y="419100"/>
            <a:ext cx="406898" cy="457200"/>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 Center">
    <p:bg>
      <p:bgPr>
        <a:solidFill>
          <a:srgbClr val="222222"/>
        </a:solidFill>
        <a:effectLst/>
      </p:bgPr>
    </p:bg>
    <p:spTree>
      <p:nvGrpSpPr>
        <p:cNvPr id="1" name=""/>
        <p:cNvGrpSpPr/>
        <p:nvPr/>
      </p:nvGrpSpPr>
      <p:grpSpPr>
        <a:xfrm>
          <a:off x="0" y="0"/>
          <a:ext cx="0" cy="0"/>
          <a:chOff x="0" y="0"/>
          <a:chExt cx="0" cy="0"/>
        </a:xfrm>
      </p:grpSpPr>
      <p:sp>
        <p:nvSpPr>
          <p:cNvPr id="43" name="Shape 43"/>
          <p:cNvSpPr>
            <a:spLocks noGrp="1"/>
          </p:cNvSpPr>
          <p:nvPr>
            <p:ph type="title"/>
          </p:nvPr>
        </p:nvSpPr>
        <p:spPr>
          <a:xfrm>
            <a:off x="406400" y="4038600"/>
            <a:ext cx="12192000" cy="4521200"/>
          </a:xfrm>
          <a:prstGeom prst="rect">
            <a:avLst/>
          </a:prstGeom>
        </p:spPr>
        <p:txBody>
          <a:bodyPr/>
          <a:lstStyle>
            <a:lvl1pPr>
              <a:spcBef>
                <a:spcPts val="0"/>
              </a:spcBef>
              <a:defRPr sz="17000"/>
            </a:lvl1pPr>
          </a:lstStyle>
          <a:p>
            <a:r>
              <a:t>Title Text</a:t>
            </a:r>
          </a:p>
        </p:txBody>
      </p:sp>
      <p:sp>
        <p:nvSpPr>
          <p:cNvPr id="44" name="Shape 44"/>
          <p:cNvSpPr>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Photo - Vertical">
    <p:bg>
      <p:bgPr>
        <a:solidFill>
          <a:srgbClr val="222222"/>
        </a:solidFill>
        <a:effectLst/>
      </p:bgPr>
    </p:bg>
    <p:spTree>
      <p:nvGrpSpPr>
        <p:cNvPr id="1" name=""/>
        <p:cNvGrpSpPr/>
        <p:nvPr/>
      </p:nvGrpSpPr>
      <p:grpSpPr>
        <a:xfrm>
          <a:off x="0" y="0"/>
          <a:ext cx="0" cy="0"/>
          <a:chOff x="0" y="0"/>
          <a:chExt cx="0" cy="0"/>
        </a:xfrm>
      </p:grpSpPr>
      <p:sp>
        <p:nvSpPr>
          <p:cNvPr id="51" name="Shape 51"/>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52" name="Shape 52"/>
          <p:cNvSpPr>
            <a:spLocks noGrp="1"/>
          </p:cNvSpPr>
          <p:nvPr>
            <p:ph type="pic" idx="13"/>
          </p:nvPr>
        </p:nvSpPr>
        <p:spPr>
          <a:xfrm>
            <a:off x="0" y="0"/>
            <a:ext cx="5486400" cy="9753600"/>
          </a:xfrm>
          <a:prstGeom prst="rect">
            <a:avLst/>
          </a:prstGeom>
        </p:spPr>
        <p:txBody>
          <a:bodyPr lIns="91439" tIns="45719" rIns="91439" bIns="45719">
            <a:noAutofit/>
          </a:bodyPr>
          <a:lstStyle/>
          <a:p>
            <a:endParaRPr/>
          </a:p>
        </p:txBody>
      </p:sp>
      <p:sp>
        <p:nvSpPr>
          <p:cNvPr id="53" name="Shape 53"/>
          <p:cNvSpPr>
            <a:spLocks noGrp="1"/>
          </p:cNvSpPr>
          <p:nvPr>
            <p:ph type="title"/>
          </p:nvPr>
        </p:nvSpPr>
        <p:spPr>
          <a:xfrm>
            <a:off x="5892800" y="6426200"/>
            <a:ext cx="6705600" cy="2705100"/>
          </a:xfrm>
          <a:prstGeom prst="rect">
            <a:avLst/>
          </a:prstGeom>
        </p:spPr>
        <p:txBody>
          <a:bodyPr/>
          <a:lstStyle>
            <a:lvl1pPr>
              <a:spcBef>
                <a:spcPts val="0"/>
              </a:spcBef>
              <a:defRPr sz="17000"/>
            </a:lvl1pPr>
          </a:lstStyle>
          <a:p>
            <a:r>
              <a:t>Title Text</a:t>
            </a:r>
          </a:p>
        </p:txBody>
      </p:sp>
      <p:sp>
        <p:nvSpPr>
          <p:cNvPr id="54" name="Shape 54"/>
          <p:cNvSpPr>
            <a:spLocks noGrp="1"/>
          </p:cNvSpPr>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62" name="Shape 62"/>
          <p:cNvSpPr>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63" name="Shape 63"/>
          <p:cNvSpPr>
            <a:spLocks noGrp="1"/>
          </p:cNvSpPr>
          <p:nvPr>
            <p:ph type="title"/>
          </p:nvPr>
        </p:nvSpPr>
        <p:spPr>
          <a:prstGeom prst="rect">
            <a:avLst/>
          </a:prstGeom>
        </p:spPr>
        <p:txBody>
          <a:bodyPr/>
          <a:lstStyle/>
          <a:p>
            <a:r>
              <a:t>Title Text</a:t>
            </a:r>
          </a:p>
        </p:txBody>
      </p:sp>
      <p:sp>
        <p:nvSpPr>
          <p:cNvPr id="64" name="Shape 6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222222"/>
        </a:solidFill>
        <a:effectLst/>
      </p:bgPr>
    </p:bg>
    <p:spTree>
      <p:nvGrpSpPr>
        <p:cNvPr id="1" name=""/>
        <p:cNvGrpSpPr/>
        <p:nvPr/>
      </p:nvGrpSpPr>
      <p:grpSpPr>
        <a:xfrm>
          <a:off x="0" y="0"/>
          <a:ext cx="0" cy="0"/>
          <a:chOff x="0" y="0"/>
          <a:chExt cx="0" cy="0"/>
        </a:xfrm>
      </p:grpSpPr>
      <p:sp>
        <p:nvSpPr>
          <p:cNvPr id="71" name="Shape 71"/>
          <p:cNvSpPr>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72" name="Shape 72"/>
          <p:cNvSpPr>
            <a:spLocks noGrp="1"/>
          </p:cNvSpPr>
          <p:nvPr>
            <p:ph type="title"/>
          </p:nvPr>
        </p:nvSpPr>
        <p:spPr>
          <a:prstGeom prst="rect">
            <a:avLst/>
          </a:prstGeom>
        </p:spPr>
        <p:txBody>
          <a:bodyPr/>
          <a:lstStyle/>
          <a:p>
            <a:r>
              <a:t>Title Text</a:t>
            </a:r>
          </a:p>
        </p:txBody>
      </p:sp>
      <p:sp>
        <p:nvSpPr>
          <p:cNvPr id="73" name="Shape 73"/>
          <p:cNvSpPr>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74" name="Shape 7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amp; Bullets Alt">
    <p:spTree>
      <p:nvGrpSpPr>
        <p:cNvPr id="1" name=""/>
        <p:cNvGrpSpPr/>
        <p:nvPr/>
      </p:nvGrpSpPr>
      <p:grpSpPr>
        <a:xfrm>
          <a:off x="0" y="0"/>
          <a:ext cx="0" cy="0"/>
          <a:chOff x="0" y="0"/>
          <a:chExt cx="0" cy="0"/>
        </a:xfrm>
      </p:grpSpPr>
      <p:sp>
        <p:nvSpPr>
          <p:cNvPr id="81" name="Shape 81"/>
          <p:cNvSpPr>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82" name="Shape 82"/>
          <p:cNvSpPr>
            <a:spLocks noGrp="1"/>
          </p:cNvSpPr>
          <p:nvPr>
            <p:ph type="title"/>
          </p:nvPr>
        </p:nvSpPr>
        <p:spPr>
          <a:prstGeom prst="rect">
            <a:avLst/>
          </a:prstGeom>
        </p:spPr>
        <p:txBody>
          <a:bodyPr/>
          <a:lstStyle/>
          <a:p>
            <a:r>
              <a:t>Title Text</a:t>
            </a:r>
          </a:p>
        </p:txBody>
      </p:sp>
      <p:sp>
        <p:nvSpPr>
          <p:cNvPr id="83" name="Shape 83"/>
          <p:cNvSpPr>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84" name="Shape 8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Bullets &amp; Photo">
    <p:bg>
      <p:bgPr>
        <a:solidFill>
          <a:srgbClr val="222222"/>
        </a:solidFill>
        <a:effectLst/>
      </p:bgPr>
    </p:bg>
    <p:spTree>
      <p:nvGrpSpPr>
        <p:cNvPr id="1" name=""/>
        <p:cNvGrpSpPr/>
        <p:nvPr/>
      </p:nvGrpSpPr>
      <p:grpSpPr>
        <a:xfrm>
          <a:off x="0" y="0"/>
          <a:ext cx="0" cy="0"/>
          <a:chOff x="0" y="0"/>
          <a:chExt cx="0" cy="0"/>
        </a:xfrm>
      </p:grpSpPr>
      <p:sp>
        <p:nvSpPr>
          <p:cNvPr id="91" name="Shape 91"/>
          <p:cNvSpPr>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92" name="Shape 92"/>
          <p:cNvSpPr>
            <a:spLocks noGrp="1"/>
          </p:cNvSpPr>
          <p:nvPr>
            <p:ph type="pic" sz="half" idx="14"/>
          </p:nvPr>
        </p:nvSpPr>
        <p:spPr>
          <a:xfrm>
            <a:off x="7112000" y="1536700"/>
            <a:ext cx="5486400" cy="7797800"/>
          </a:xfrm>
          <a:prstGeom prst="rect">
            <a:avLst/>
          </a:prstGeom>
        </p:spPr>
        <p:txBody>
          <a:bodyPr lIns="91439" tIns="45719" rIns="91439" bIns="45719">
            <a:noAutofit/>
          </a:bodyPr>
          <a:lstStyle/>
          <a:p>
            <a:endParaRPr/>
          </a:p>
        </p:txBody>
      </p:sp>
      <p:sp>
        <p:nvSpPr>
          <p:cNvPr id="93" name="Shape 93"/>
          <p:cNvSpPr>
            <a:spLocks noGrp="1"/>
          </p:cNvSpPr>
          <p:nvPr>
            <p:ph type="title"/>
          </p:nvPr>
        </p:nvSpPr>
        <p:spPr>
          <a:xfrm>
            <a:off x="406400" y="1536700"/>
            <a:ext cx="6299200" cy="723900"/>
          </a:xfrm>
          <a:prstGeom prst="rect">
            <a:avLst/>
          </a:prstGeom>
        </p:spPr>
        <p:txBody>
          <a:bodyPr/>
          <a:lstStyle/>
          <a:p>
            <a:r>
              <a:t>Title Text</a:t>
            </a:r>
          </a:p>
        </p:txBody>
      </p:sp>
      <p:sp>
        <p:nvSpPr>
          <p:cNvPr id="94" name="Shape 94"/>
          <p:cNvSpPr>
            <a:spLocks noGrp="1"/>
          </p:cNvSpPr>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r>
              <a:t>Body Level One</a:t>
            </a:r>
          </a:p>
          <a:p>
            <a:pPr lvl="1"/>
            <a:r>
              <a:t>Body Level Two</a:t>
            </a:r>
          </a:p>
          <a:p>
            <a:pPr lvl="2"/>
            <a:r>
              <a:t>Body Level Three</a:t>
            </a:r>
          </a:p>
          <a:p>
            <a:pPr lvl="3"/>
            <a:r>
              <a:t>Body Level Four</a:t>
            </a:r>
          </a:p>
          <a:p>
            <a:pPr lvl="4"/>
            <a:r>
              <a:t>Body Level Five</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 name="Shape 3"/>
          <p:cNvSpPr>
            <a:spLocks noGrp="1"/>
          </p:cNvSpPr>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a:bodyPr>
          <a:lstStyle/>
          <a:p>
            <a:r>
              <a:t>Title Text</a:t>
            </a:r>
          </a:p>
        </p:txBody>
      </p:sp>
      <p:sp>
        <p:nvSpPr>
          <p:cNvPr id="4" name="Shape 4"/>
          <p:cNvSpPr>
            <a:spLocks noGrp="1"/>
          </p:cNvSpPr>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a:bodyPr>
          <a:lstStyle/>
          <a:p>
            <a:r>
              <a:t>Body Level One</a:t>
            </a:r>
          </a:p>
          <a:p>
            <a:pPr lvl="1"/>
            <a:r>
              <a:t>Body Level Two</a:t>
            </a:r>
          </a:p>
          <a:p>
            <a:pPr lvl="2"/>
            <a:r>
              <a:t>Body Level Three</a:t>
            </a:r>
          </a:p>
          <a:p>
            <a:pPr lvl="3"/>
            <a:r>
              <a:t>Body Level Four</a:t>
            </a:r>
          </a:p>
          <a:p>
            <a:pPr lvl="4"/>
            <a:r>
              <a:t>Body Level Five</a:t>
            </a:r>
          </a:p>
        </p:txBody>
      </p:sp>
      <p:sp>
        <p:nvSpPr>
          <p:cNvPr id="5" name="Shape 5"/>
          <p:cNvSpPr>
            <a:spLocks noGrp="1"/>
          </p:cNvSpPr>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xmlns:p14="http://schemas.microsoft.com/office/powerpoint/2010/main" spd="med"/>
  <p:txStyles>
    <p:title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22860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45720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68580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91440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114300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137160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160020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182880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hyperlink" Target="https://codepen.io/monkeymohawk/pen/EgdqYa?editors=1100"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hyperlink" Target="https://codepen.io/monkeymohawk/pen/EgdqYa?editors=1100"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hyperlink" Target="https://codepen.io/monkeymohawk/pen/EgdqYa?editors=1100"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hyperlink" Target="https://flexbox.io/" TargetMode="External"/><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hyperlink" Target="http://flexboxfroggy.com/" TargetMode="External"/><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hyperlink" Target="https://css-tricks.com/snippets/css/a-guide-to-flexbox/" TargetMode="External"/><Relationship Id="rId4" Type="http://schemas.openxmlformats.org/officeDocument/2006/relationships/image" Target="../media/image8.png"/><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hyperlink" Target="http://www.shayleehansen.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jpeg"/><Relationship Id="rId6" Type="http://schemas.openxmlformats.org/officeDocument/2006/relationships/image" Target="../media/image5.jpeg"/><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hyperlink" Target="https://codepen.io/monkeymohawk/pen/EgdqYa?editors=110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hyperlink" Target="https://codepen.io/monkeymohawk/pen/EgdqYa?editors=1100"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hyperlink" Target="https://codepen.io/monkeymohawk/pen/EgdqYa?editors=1100"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hyperlink" Target="https://codepen.io/monkeymohawk/pen/EgdqYa?editors=1100"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hyperlink" Target="https://codepen.io/monkeymohawk/pen/EgdqYa?editors=110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66" name="Shape 166"/>
          <p:cNvSpPr>
            <a:spLocks noGrp="1"/>
          </p:cNvSpPr>
          <p:nvPr>
            <p:ph type="ctrTitle"/>
          </p:nvPr>
        </p:nvSpPr>
        <p:spPr>
          <a:xfrm>
            <a:off x="3581400" y="546100"/>
            <a:ext cx="6184900" cy="2705100"/>
          </a:xfrm>
          <a:prstGeom prst="rect">
            <a:avLst/>
          </a:prstGeom>
        </p:spPr>
        <p:txBody>
          <a:bodyPr/>
          <a:lstStyle/>
          <a:p>
            <a:r>
              <a:t>Flexbox</a:t>
            </a:r>
          </a:p>
        </p:txBody>
      </p:sp>
      <p:sp>
        <p:nvSpPr>
          <p:cNvPr id="167" name="Shape 167"/>
          <p:cNvSpPr>
            <a:spLocks noGrp="1"/>
          </p:cNvSpPr>
          <p:nvPr>
            <p:ph type="subTitle" sz="quarter" idx="1"/>
          </p:nvPr>
        </p:nvSpPr>
        <p:spPr>
          <a:xfrm>
            <a:off x="4381500" y="8572500"/>
            <a:ext cx="4800600" cy="990600"/>
          </a:xfrm>
          <a:prstGeom prst="rect">
            <a:avLst/>
          </a:prstGeom>
        </p:spPr>
        <p:txBody>
          <a:bodyPr/>
          <a:lstStyle>
            <a:lvl1pPr>
              <a:defRPr>
                <a:solidFill>
                  <a:schemeClr val="accent1"/>
                </a:solidFill>
                <a:latin typeface="+mn-lt"/>
                <a:ea typeface="+mn-ea"/>
                <a:cs typeface="+mn-cs"/>
                <a:sym typeface="DIN Condensed"/>
              </a:defRPr>
            </a:lvl1pPr>
          </a:lstStyle>
          <a:p>
            <a:r>
              <a:t>By:  Shaylee Hansen</a:t>
            </a:r>
          </a:p>
        </p:txBody>
      </p:sp>
      <p:pic>
        <p:nvPicPr>
          <p:cNvPr id="168" name="flexbox.jpg"/>
          <p:cNvPicPr>
            <a:picLocks noChangeAspect="1"/>
          </p:cNvPicPr>
          <p:nvPr/>
        </p:nvPicPr>
        <p:blipFill>
          <a:blip r:embed="rId3">
            <a:extLst/>
          </a:blip>
          <a:stretch>
            <a:fillRect/>
          </a:stretch>
        </p:blipFill>
        <p:spPr>
          <a:xfrm>
            <a:off x="2743200" y="3062239"/>
            <a:ext cx="7874000" cy="4772122"/>
          </a:xfrm>
          <a:prstGeom prst="rect">
            <a:avLst/>
          </a:prstGeom>
          <a:ln w="12700">
            <a:miter lim="400000"/>
          </a:ln>
        </p:spPr>
      </p:pic>
      <p:sp>
        <p:nvSpPr>
          <p:cNvPr id="169" name="Shape 169"/>
          <p:cNvSpPr>
            <a:spLocks noGrp="1"/>
          </p:cNvSpPr>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06" name="Shape 206"/>
          <p:cNvSpPr>
            <a:spLocks noGrp="1"/>
          </p:cNvSpPr>
          <p:nvPr>
            <p:ph type="body" idx="13"/>
          </p:nvPr>
        </p:nvSpPr>
        <p:spPr>
          <a:xfrm>
            <a:off x="406400" y="215899"/>
            <a:ext cx="11176000" cy="698501"/>
          </a:xfrm>
          <a:prstGeom prst="rect">
            <a:avLst/>
          </a:prstGeom>
        </p:spPr>
        <p:txBody>
          <a:bodyPr/>
          <a:lstStyle>
            <a:lvl1pPr>
              <a:defRPr sz="4000" spc="200">
                <a:solidFill>
                  <a:srgbClr val="FFFFFF"/>
                </a:solidFill>
              </a:defRPr>
            </a:lvl1pPr>
          </a:lstStyle>
          <a:p>
            <a:r>
              <a:t>order</a:t>
            </a:r>
          </a:p>
        </p:txBody>
      </p:sp>
      <p:sp>
        <p:nvSpPr>
          <p:cNvPr id="207" name="Shape 207"/>
          <p:cNvSpPr>
            <a:spLocks noGrp="1"/>
          </p:cNvSpPr>
          <p:nvPr>
            <p:ph type="body" idx="1"/>
          </p:nvPr>
        </p:nvSpPr>
        <p:spPr>
          <a:xfrm>
            <a:off x="406400" y="1625600"/>
            <a:ext cx="12192000" cy="8013700"/>
          </a:xfrm>
          <a:prstGeom prst="rect">
            <a:avLst/>
          </a:prstGeom>
        </p:spPr>
        <p:txBody>
          <a:bodyPr/>
          <a:lstStyle/>
          <a:p>
            <a:pPr marL="0" indent="0" defTabSz="233679">
              <a:spcBef>
                <a:spcPts val="1100"/>
              </a:spcBef>
              <a:buClrTx/>
              <a:buSzTx/>
              <a:buFontTx/>
              <a:buNone/>
              <a:defRPr sz="3200">
                <a:solidFill>
                  <a:srgbClr val="FFFFFF"/>
                </a:solidFill>
              </a:defRPr>
            </a:pPr>
            <a:r>
              <a:t>			.parent-container{</a:t>
            </a:r>
          </a:p>
          <a:p>
            <a:pPr marL="0" indent="0" defTabSz="233679">
              <a:spcBef>
                <a:spcPts val="1100"/>
              </a:spcBef>
              <a:buClrTx/>
              <a:buSzTx/>
              <a:buFontTx/>
              <a:buNone/>
              <a:defRPr sz="3200">
                <a:solidFill>
                  <a:srgbClr val="FFFFFF"/>
                </a:solidFill>
              </a:defRPr>
            </a:pPr>
            <a:r>
              <a:t>	 				display: flex;</a:t>
            </a:r>
          </a:p>
          <a:p>
            <a:pPr marL="0" indent="0" defTabSz="233679">
              <a:spcBef>
                <a:spcPts val="1100"/>
              </a:spcBef>
              <a:buClrTx/>
              <a:buSzTx/>
              <a:buFontTx/>
              <a:buNone/>
              <a:defRPr sz="3200">
                <a:solidFill>
                  <a:srgbClr val="FFFFFF"/>
                </a:solidFill>
              </a:defRPr>
            </a:pPr>
            <a:r>
              <a:t>			}</a:t>
            </a:r>
          </a:p>
          <a:p>
            <a:pPr marL="0" indent="0" defTabSz="233679">
              <a:spcBef>
                <a:spcPts val="1100"/>
              </a:spcBef>
              <a:buClrTx/>
              <a:buSzTx/>
              <a:buFontTx/>
              <a:buNone/>
              <a:defRPr sz="3200">
                <a:solidFill>
                  <a:srgbClr val="FFFFFF"/>
                </a:solidFill>
              </a:defRPr>
            </a:pPr>
            <a:endParaRPr/>
          </a:p>
          <a:p>
            <a:pPr marL="0" indent="0" defTabSz="233679">
              <a:spcBef>
                <a:spcPts val="1100"/>
              </a:spcBef>
              <a:buClrTx/>
              <a:buSzTx/>
              <a:buFontTx/>
              <a:buNone/>
              <a:defRPr sz="3200">
                <a:solidFill>
                  <a:srgbClr val="FFFFFF"/>
                </a:solidFill>
              </a:defRPr>
            </a:pPr>
            <a:r>
              <a:t> 			.child-element{</a:t>
            </a:r>
          </a:p>
          <a:p>
            <a:pPr marL="0" indent="0" defTabSz="233679">
              <a:spcBef>
                <a:spcPts val="1100"/>
              </a:spcBef>
              <a:buClrTx/>
              <a:buSzTx/>
              <a:buFontTx/>
              <a:buNone/>
              <a:defRPr sz="3200">
                <a:solidFill>
                  <a:srgbClr val="FFFFFF"/>
                </a:solidFill>
              </a:defRPr>
            </a:pPr>
            <a:r>
              <a:t>				 </a:t>
            </a:r>
            <a:r>
              <a:rPr>
                <a:solidFill>
                  <a:schemeClr val="accent6">
                    <a:hueOff val="146492"/>
                    <a:satOff val="27796"/>
                    <a:lumOff val="22179"/>
                  </a:schemeClr>
                </a:solidFill>
              </a:rPr>
              <a:t> order: </a:t>
            </a:r>
            <a:r>
              <a:t>	   </a:t>
            </a:r>
          </a:p>
          <a:p>
            <a:pPr marL="0" indent="0" defTabSz="233679">
              <a:spcBef>
                <a:spcPts val="1100"/>
              </a:spcBef>
              <a:buClrTx/>
              <a:buSzTx/>
              <a:buFontTx/>
              <a:buNone/>
              <a:defRPr sz="3200">
                <a:solidFill>
                  <a:srgbClr val="FFFFFF"/>
                </a:solidFill>
              </a:defRPr>
            </a:pPr>
            <a:r>
              <a:t>    			 }</a:t>
            </a:r>
          </a:p>
          <a:p>
            <a:pPr marL="0" indent="0" defTabSz="233679">
              <a:spcBef>
                <a:spcPts val="1100"/>
              </a:spcBef>
              <a:buClrTx/>
              <a:buSzTx/>
              <a:buFontTx/>
              <a:buNone/>
              <a:defRPr sz="3200">
                <a:solidFill>
                  <a:srgbClr val="FFFFFF"/>
                </a:solidFill>
              </a:defRPr>
            </a:pPr>
            <a:endParaRPr/>
          </a:p>
          <a:p>
            <a:pPr marL="0" indent="0" defTabSz="233679">
              <a:spcBef>
                <a:spcPts val="1100"/>
              </a:spcBef>
              <a:buClrTx/>
              <a:buSzTx/>
              <a:buFontTx/>
              <a:buNone/>
              <a:defRPr sz="3200">
                <a:solidFill>
                  <a:srgbClr val="FFFFFF"/>
                </a:solidFill>
              </a:defRPr>
            </a:pPr>
            <a:r>
              <a:t>	Integer ( -1, 0, 1, 2 )</a:t>
            </a:r>
          </a:p>
          <a:p>
            <a:pPr marL="0" indent="0" defTabSz="233679">
              <a:spcBef>
                <a:spcPts val="1100"/>
              </a:spcBef>
              <a:buClrTx/>
              <a:buSzTx/>
              <a:buFontTx/>
              <a:buNone/>
              <a:defRPr sz="3200"/>
            </a:pPr>
            <a:endParaRPr/>
          </a:p>
          <a:p>
            <a:pPr marL="0" indent="0" defTabSz="233679">
              <a:spcBef>
                <a:spcPts val="1100"/>
              </a:spcBef>
              <a:buClrTx/>
              <a:buSzTx/>
              <a:buFontTx/>
              <a:buNone/>
              <a:defRPr sz="3200"/>
            </a:pPr>
            <a:r>
              <a:rPr u="sng">
                <a:solidFill>
                  <a:schemeClr val="accent1"/>
                </a:solidFill>
                <a:hlinkClick r:id="rId3"/>
              </a:rPr>
              <a:t>https://codepen.io/monkeymohawk/pen/EgdqYa?editors=1100</a:t>
            </a:r>
          </a:p>
        </p:txBody>
      </p:sp>
      <p:sp>
        <p:nvSpPr>
          <p:cNvPr id="208" name="Shape 208"/>
          <p:cNvSpPr>
            <a:spLocks noGrp="1"/>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10" name="Shape 210"/>
          <p:cNvSpPr>
            <a:spLocks noGrp="1"/>
          </p:cNvSpPr>
          <p:nvPr>
            <p:ph type="body" idx="13"/>
          </p:nvPr>
        </p:nvSpPr>
        <p:spPr>
          <a:xfrm>
            <a:off x="406400" y="215899"/>
            <a:ext cx="11176000" cy="698501"/>
          </a:xfrm>
          <a:prstGeom prst="rect">
            <a:avLst/>
          </a:prstGeom>
        </p:spPr>
        <p:txBody>
          <a:bodyPr/>
          <a:lstStyle>
            <a:lvl1pPr>
              <a:defRPr sz="4000" spc="200">
                <a:solidFill>
                  <a:srgbClr val="FFFFFF"/>
                </a:solidFill>
              </a:defRPr>
            </a:lvl1pPr>
          </a:lstStyle>
          <a:p>
            <a:r>
              <a:t>align-self</a:t>
            </a:r>
          </a:p>
        </p:txBody>
      </p:sp>
      <p:sp>
        <p:nvSpPr>
          <p:cNvPr id="211" name="Shape 211"/>
          <p:cNvSpPr>
            <a:spLocks noGrp="1"/>
          </p:cNvSpPr>
          <p:nvPr>
            <p:ph type="body" idx="1"/>
          </p:nvPr>
        </p:nvSpPr>
        <p:spPr>
          <a:xfrm>
            <a:off x="406400" y="1346200"/>
            <a:ext cx="12192000" cy="8166100"/>
          </a:xfrm>
          <a:prstGeom prst="rect">
            <a:avLst/>
          </a:prstGeom>
        </p:spPr>
        <p:txBody>
          <a:bodyPr/>
          <a:lstStyle/>
          <a:p>
            <a:pPr marL="0" indent="0" defTabSz="233679">
              <a:spcBef>
                <a:spcPts val="1100"/>
              </a:spcBef>
              <a:buClrTx/>
              <a:buSzTx/>
              <a:buFontTx/>
              <a:buNone/>
              <a:defRPr sz="3200">
                <a:solidFill>
                  <a:srgbClr val="FFFFFF"/>
                </a:solidFill>
              </a:defRPr>
            </a:pPr>
            <a:r>
              <a:t>		.parent-container{</a:t>
            </a:r>
          </a:p>
          <a:p>
            <a:pPr marL="0" indent="0" defTabSz="233679">
              <a:spcBef>
                <a:spcPts val="1100"/>
              </a:spcBef>
              <a:buClrTx/>
              <a:buSzTx/>
              <a:buFontTx/>
              <a:buNone/>
              <a:defRPr sz="3200">
                <a:solidFill>
                  <a:srgbClr val="FFFFFF"/>
                </a:solidFill>
              </a:defRPr>
            </a:pPr>
            <a:r>
              <a:t>	 		display: flex;</a:t>
            </a:r>
          </a:p>
          <a:p>
            <a:pPr marL="0" indent="0" defTabSz="233679">
              <a:spcBef>
                <a:spcPts val="1100"/>
              </a:spcBef>
              <a:buClrTx/>
              <a:buSzTx/>
              <a:buFontTx/>
              <a:buNone/>
              <a:defRPr sz="3200">
                <a:solidFill>
                  <a:srgbClr val="FFFFFF"/>
                </a:solidFill>
              </a:defRPr>
            </a:pPr>
            <a:r>
              <a:t>		}</a:t>
            </a:r>
          </a:p>
          <a:p>
            <a:pPr marL="0" indent="0" defTabSz="233679">
              <a:spcBef>
                <a:spcPts val="1100"/>
              </a:spcBef>
              <a:buClrTx/>
              <a:buSzTx/>
              <a:buFontTx/>
              <a:buNone/>
              <a:defRPr sz="3200">
                <a:solidFill>
                  <a:srgbClr val="FFFFFF"/>
                </a:solidFill>
              </a:defRPr>
            </a:pPr>
            <a:endParaRPr/>
          </a:p>
          <a:p>
            <a:pPr marL="0" indent="0" defTabSz="233679">
              <a:spcBef>
                <a:spcPts val="1100"/>
              </a:spcBef>
              <a:buClrTx/>
              <a:buSzTx/>
              <a:buFontTx/>
              <a:buNone/>
              <a:defRPr sz="3200">
                <a:solidFill>
                  <a:srgbClr val="FFFFFF"/>
                </a:solidFill>
              </a:defRPr>
            </a:pPr>
            <a:r>
              <a:t> 		.child-element{</a:t>
            </a:r>
          </a:p>
          <a:p>
            <a:pPr marL="0" indent="0" defTabSz="233679">
              <a:spcBef>
                <a:spcPts val="1100"/>
              </a:spcBef>
              <a:buClrTx/>
              <a:buSzTx/>
              <a:buFontTx/>
              <a:buNone/>
              <a:defRPr sz="3200">
                <a:solidFill>
                  <a:srgbClr val="FFFFFF"/>
                </a:solidFill>
              </a:defRPr>
            </a:pPr>
            <a:r>
              <a:t>	  	</a:t>
            </a:r>
            <a:r>
              <a:rPr>
                <a:solidFill>
                  <a:schemeClr val="accent6">
                    <a:hueOff val="146492"/>
                    <a:satOff val="27796"/>
                    <a:lumOff val="22179"/>
                  </a:schemeClr>
                </a:solidFill>
              </a:rPr>
              <a:t>	align-self:</a:t>
            </a:r>
            <a:r>
              <a:t>	   </a:t>
            </a:r>
          </a:p>
          <a:p>
            <a:pPr marL="0" indent="0" defTabSz="233679">
              <a:spcBef>
                <a:spcPts val="1100"/>
              </a:spcBef>
              <a:buClrTx/>
              <a:buSzTx/>
              <a:buFontTx/>
              <a:buNone/>
              <a:defRPr sz="3200">
                <a:solidFill>
                  <a:srgbClr val="FFFFFF"/>
                </a:solidFill>
              </a:defRPr>
            </a:pPr>
            <a:r>
              <a:t>    		 }</a:t>
            </a:r>
          </a:p>
          <a:p>
            <a:pPr marL="0" indent="0" defTabSz="233679">
              <a:spcBef>
                <a:spcPts val="1100"/>
              </a:spcBef>
              <a:buClrTx/>
              <a:buSzTx/>
              <a:buFontTx/>
              <a:buNone/>
              <a:defRPr sz="3200">
                <a:solidFill>
                  <a:srgbClr val="FFFFFF"/>
                </a:solidFill>
              </a:defRPr>
            </a:pPr>
            <a:endParaRPr/>
          </a:p>
          <a:p>
            <a:pPr marL="0" indent="0" defTabSz="233679">
              <a:spcBef>
                <a:spcPts val="1100"/>
              </a:spcBef>
              <a:buClrTx/>
              <a:buSzTx/>
              <a:buFontTx/>
              <a:buNone/>
              <a:defRPr sz="3200">
                <a:solidFill>
                  <a:srgbClr val="FFFFFF"/>
                </a:solidFill>
              </a:defRPr>
            </a:pPr>
            <a:r>
              <a:t>		flex-start, flex-end, center, baseline, stretch</a:t>
            </a:r>
          </a:p>
          <a:p>
            <a:pPr marL="0" indent="0" defTabSz="233679">
              <a:spcBef>
                <a:spcPts val="1100"/>
              </a:spcBef>
              <a:buClrTx/>
              <a:buSzTx/>
              <a:buFontTx/>
              <a:buNone/>
              <a:defRPr sz="3200"/>
            </a:pPr>
            <a:endParaRPr/>
          </a:p>
          <a:p>
            <a:pPr marL="0" indent="0" defTabSz="233679">
              <a:spcBef>
                <a:spcPts val="1100"/>
              </a:spcBef>
              <a:buClrTx/>
              <a:buSzTx/>
              <a:buFontTx/>
              <a:buNone/>
              <a:defRPr sz="3200"/>
            </a:pPr>
            <a:r>
              <a:rPr u="sng">
                <a:solidFill>
                  <a:schemeClr val="accent1"/>
                </a:solidFill>
                <a:hlinkClick r:id="rId3"/>
              </a:rPr>
              <a:t>https://codepen.io/monkeymohawk/pen/EgdqYa?editors=1100</a:t>
            </a:r>
          </a:p>
        </p:txBody>
      </p:sp>
      <p:sp>
        <p:nvSpPr>
          <p:cNvPr id="212" name="Shape 212"/>
          <p:cNvSpPr>
            <a:spLocks noGrp="1"/>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11</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14" name="Shape 214"/>
          <p:cNvSpPr>
            <a:spLocks noGrp="1"/>
          </p:cNvSpPr>
          <p:nvPr>
            <p:ph type="body" idx="13"/>
          </p:nvPr>
        </p:nvSpPr>
        <p:spPr>
          <a:xfrm>
            <a:off x="406400" y="215899"/>
            <a:ext cx="11176000" cy="698501"/>
          </a:xfrm>
          <a:prstGeom prst="rect">
            <a:avLst/>
          </a:prstGeom>
        </p:spPr>
        <p:txBody>
          <a:bodyPr/>
          <a:lstStyle>
            <a:lvl1pPr>
              <a:defRPr sz="4000" spc="200">
                <a:solidFill>
                  <a:srgbClr val="FFFFFF"/>
                </a:solidFill>
              </a:defRPr>
            </a:lvl1pPr>
          </a:lstStyle>
          <a:p>
            <a:r>
              <a:t>flex-flow</a:t>
            </a:r>
          </a:p>
        </p:txBody>
      </p:sp>
      <p:sp>
        <p:nvSpPr>
          <p:cNvPr id="215" name="Shape 215"/>
          <p:cNvSpPr>
            <a:spLocks noGrp="1"/>
          </p:cNvSpPr>
          <p:nvPr>
            <p:ph type="body" idx="1"/>
          </p:nvPr>
        </p:nvSpPr>
        <p:spPr>
          <a:xfrm>
            <a:off x="406400" y="1651000"/>
            <a:ext cx="12192000" cy="7581900"/>
          </a:xfrm>
          <a:prstGeom prst="rect">
            <a:avLst/>
          </a:prstGeom>
        </p:spPr>
        <p:txBody>
          <a:bodyPr/>
          <a:lstStyle/>
          <a:p>
            <a:pPr marL="0" indent="0" defTabSz="280415">
              <a:spcBef>
                <a:spcPts val="1300"/>
              </a:spcBef>
              <a:buClrTx/>
              <a:buSzTx/>
              <a:buFontTx/>
              <a:buNone/>
              <a:defRPr sz="3839">
                <a:solidFill>
                  <a:srgbClr val="FFFFFF"/>
                </a:solidFill>
              </a:defRPr>
            </a:pPr>
            <a:r>
              <a:t>		.parent-container {</a:t>
            </a:r>
          </a:p>
          <a:p>
            <a:pPr marL="0" indent="0" defTabSz="280415">
              <a:spcBef>
                <a:spcPts val="1300"/>
              </a:spcBef>
              <a:buClrTx/>
              <a:buSzTx/>
              <a:buFontTx/>
              <a:buNone/>
              <a:defRPr sz="3839">
                <a:solidFill>
                  <a:srgbClr val="FFFFFF"/>
                </a:solidFill>
              </a:defRPr>
            </a:pPr>
            <a:r>
              <a:t>				 display: flex;</a:t>
            </a:r>
          </a:p>
          <a:p>
            <a:pPr marL="0" indent="0" defTabSz="280415">
              <a:spcBef>
                <a:spcPts val="1300"/>
              </a:spcBef>
              <a:buClrTx/>
              <a:buSzTx/>
              <a:buFontTx/>
              <a:buNone/>
              <a:defRPr sz="3839">
                <a:solidFill>
                  <a:srgbClr val="FFFFFF"/>
                </a:solidFill>
              </a:defRPr>
            </a:pPr>
            <a:r>
              <a:t>     				</a:t>
            </a:r>
            <a:r>
              <a:rPr>
                <a:solidFill>
                  <a:schemeClr val="accent6">
                    <a:hueOff val="146492"/>
                    <a:satOff val="27796"/>
                    <a:lumOff val="22179"/>
                  </a:schemeClr>
                </a:solidFill>
              </a:rPr>
              <a:t>flex-flow: column wrap</a:t>
            </a:r>
            <a:r>
              <a:t>;	 </a:t>
            </a:r>
          </a:p>
          <a:p>
            <a:pPr marL="0" indent="0" defTabSz="280415">
              <a:spcBef>
                <a:spcPts val="1300"/>
              </a:spcBef>
              <a:buClrTx/>
              <a:buSzTx/>
              <a:buFontTx/>
              <a:buNone/>
              <a:defRPr sz="3839">
                <a:solidFill>
                  <a:srgbClr val="FFFFFF"/>
                </a:solidFill>
              </a:defRPr>
            </a:pPr>
            <a:r>
              <a:t>			}</a:t>
            </a:r>
          </a:p>
          <a:p>
            <a:pPr marL="0" indent="0" defTabSz="280415">
              <a:spcBef>
                <a:spcPts val="1300"/>
              </a:spcBef>
              <a:buClrTx/>
              <a:buSzTx/>
              <a:buFontTx/>
              <a:buNone/>
              <a:defRPr sz="3839">
                <a:solidFill>
                  <a:srgbClr val="FFFFFF"/>
                </a:solidFill>
              </a:defRPr>
            </a:pPr>
            <a:endParaRPr/>
          </a:p>
          <a:p>
            <a:pPr marL="0" indent="0" defTabSz="280415">
              <a:spcBef>
                <a:spcPts val="1300"/>
              </a:spcBef>
              <a:buClrTx/>
              <a:buSzTx/>
              <a:buFontTx/>
              <a:buNone/>
              <a:defRPr sz="3839">
                <a:solidFill>
                  <a:srgbClr val="FFFFFF"/>
                </a:solidFill>
              </a:defRPr>
            </a:pPr>
            <a:r>
              <a:t>	flex-direction and flex-wrap properties combined.</a:t>
            </a:r>
          </a:p>
          <a:p>
            <a:pPr marL="0" indent="0" defTabSz="280415">
              <a:spcBef>
                <a:spcPts val="1300"/>
              </a:spcBef>
              <a:buClrTx/>
              <a:buSzTx/>
              <a:buFontTx/>
              <a:buNone/>
              <a:defRPr sz="3839"/>
            </a:pPr>
            <a:endParaRPr/>
          </a:p>
          <a:p>
            <a:pPr marL="0" indent="0" defTabSz="280415">
              <a:spcBef>
                <a:spcPts val="1300"/>
              </a:spcBef>
              <a:buClrTx/>
              <a:buSzTx/>
              <a:buFontTx/>
              <a:buNone/>
              <a:defRPr sz="3839"/>
            </a:pPr>
            <a:r>
              <a:rPr sz="3167" u="sng">
                <a:solidFill>
                  <a:schemeClr val="accent1"/>
                </a:solidFill>
                <a:hlinkClick r:id="rId3"/>
              </a:rPr>
              <a:t>https://codepen.io/monkeymohawk/pen/EgdqYa?editors=1100</a:t>
            </a:r>
          </a:p>
        </p:txBody>
      </p:sp>
      <p:sp>
        <p:nvSpPr>
          <p:cNvPr id="216" name="Shape 216"/>
          <p:cNvSpPr>
            <a:spLocks noGrp="1"/>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12</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18" name="Shape 218"/>
          <p:cNvSpPr/>
          <p:nvPr/>
        </p:nvSpPr>
        <p:spPr>
          <a:xfrm>
            <a:off x="2489199" y="1460497"/>
            <a:ext cx="8424292" cy="657860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nSpc>
                <a:spcPct val="80000"/>
              </a:lnSpc>
              <a:spcBef>
                <a:spcPts val="0"/>
              </a:spcBef>
              <a:defRPr sz="17000" cap="all">
                <a:solidFill>
                  <a:schemeClr val="accent1"/>
                </a:solidFill>
                <a:latin typeface="+mn-lt"/>
                <a:ea typeface="+mn-ea"/>
                <a:cs typeface="+mn-cs"/>
                <a:sym typeface="DIN Condensed"/>
              </a:defRPr>
            </a:pPr>
            <a:r>
              <a:t>Resources</a:t>
            </a:r>
          </a:p>
          <a:p>
            <a:pPr>
              <a:lnSpc>
                <a:spcPct val="80000"/>
              </a:lnSpc>
              <a:spcBef>
                <a:spcPts val="0"/>
              </a:spcBef>
              <a:defRPr sz="17000" cap="all">
                <a:solidFill>
                  <a:schemeClr val="accent1"/>
                </a:solidFill>
                <a:latin typeface="+mn-lt"/>
                <a:ea typeface="+mn-ea"/>
                <a:cs typeface="+mn-cs"/>
                <a:sym typeface="DIN Condensed"/>
              </a:defRPr>
            </a:pPr>
            <a:r>
              <a:t>         &amp;</a:t>
            </a:r>
          </a:p>
          <a:p>
            <a:pPr>
              <a:lnSpc>
                <a:spcPct val="80000"/>
              </a:lnSpc>
              <a:spcBef>
                <a:spcPts val="0"/>
              </a:spcBef>
              <a:defRPr sz="17000" cap="all">
                <a:solidFill>
                  <a:schemeClr val="accent1"/>
                </a:solidFill>
                <a:latin typeface="+mn-lt"/>
                <a:ea typeface="+mn-ea"/>
                <a:cs typeface="+mn-cs"/>
                <a:sym typeface="DIN Condensed"/>
              </a:defRPr>
            </a:pPr>
            <a:r>
              <a:t>			 Links</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20" name="Screen Shot 2017-02-27 at 6.53.05 PM.png"/>
          <p:cNvPicPr>
            <a:picLocks noChangeAspect="1"/>
          </p:cNvPicPr>
          <p:nvPr/>
        </p:nvPicPr>
        <p:blipFill>
          <a:blip r:embed="rId3">
            <a:extLst/>
          </a:blip>
          <a:stretch>
            <a:fillRect/>
          </a:stretch>
        </p:blipFill>
        <p:spPr>
          <a:xfrm>
            <a:off x="1181100" y="1550987"/>
            <a:ext cx="10645141" cy="6653213"/>
          </a:xfrm>
          <a:prstGeom prst="rect">
            <a:avLst/>
          </a:prstGeom>
          <a:ln w="12700">
            <a:miter lim="400000"/>
          </a:ln>
        </p:spPr>
      </p:pic>
      <p:sp>
        <p:nvSpPr>
          <p:cNvPr id="221" name="Shape 221"/>
          <p:cNvSpPr>
            <a:spLocks noGrp="1"/>
          </p:cNvSpPr>
          <p:nvPr>
            <p:ph type="title" idx="4294967295"/>
          </p:nvPr>
        </p:nvSpPr>
        <p:spPr>
          <a:xfrm>
            <a:off x="4241800" y="241300"/>
            <a:ext cx="3860800" cy="1028700"/>
          </a:xfrm>
          <a:prstGeom prst="rect">
            <a:avLst/>
          </a:prstGeom>
        </p:spPr>
        <p:txBody>
          <a:bodyPr>
            <a:noAutofit/>
          </a:bodyPr>
          <a:lstStyle/>
          <a:p>
            <a:pPr lvl="1"/>
            <a:r>
              <a:t>		WES BOS</a:t>
            </a:r>
          </a:p>
        </p:txBody>
      </p:sp>
      <p:sp>
        <p:nvSpPr>
          <p:cNvPr id="222" name="Shape 222"/>
          <p:cNvSpPr/>
          <p:nvPr/>
        </p:nvSpPr>
        <p:spPr>
          <a:xfrm>
            <a:off x="3467100" y="8860524"/>
            <a:ext cx="5397500" cy="5415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r>
              <a:t>                          </a:t>
            </a:r>
            <a:r>
              <a:rPr sz="2500"/>
              <a:t>  </a:t>
            </a:r>
            <a:r>
              <a:rPr sz="3400">
                <a:latin typeface="+mn-lt"/>
                <a:ea typeface="+mn-ea"/>
                <a:cs typeface="+mn-cs"/>
                <a:sym typeface="DIN Condensed"/>
              </a:rPr>
              <a:t> </a:t>
            </a:r>
            <a:r>
              <a:rPr sz="3400" u="sng">
                <a:solidFill>
                  <a:schemeClr val="accent1"/>
                </a:solidFill>
                <a:latin typeface="+mn-lt"/>
                <a:ea typeface="+mn-ea"/>
                <a:cs typeface="+mn-cs"/>
                <a:sym typeface="DIN Condensed"/>
                <a:hlinkClick r:id="rId4"/>
              </a:rPr>
              <a:t>https://flexbox.io/</a:t>
            </a:r>
          </a:p>
        </p:txBody>
      </p:sp>
      <p:sp>
        <p:nvSpPr>
          <p:cNvPr id="223" name="Shape 223"/>
          <p:cNvSpPr/>
          <p:nvPr/>
        </p:nvSpPr>
        <p:spPr>
          <a:xfrm>
            <a:off x="6502400" y="4654550"/>
            <a:ext cx="590804" cy="444501"/>
          </a:xfrm>
          <a:prstGeom prst="rect">
            <a:avLst/>
          </a:prstGeom>
          <a:ln w="12700">
            <a:miter lim="400000"/>
          </a:ln>
        </p:spPr>
        <p:txBody>
          <a:bodyPr wrap="none" lIns="50800" tIns="50800" rIns="50800" bIns="50800" anchor="ctr">
            <a:spAutoFit/>
          </a:bodyPr>
          <a:lstStyle/>
          <a:p>
            <a:endParaRPr/>
          </a:p>
        </p:txBody>
      </p:sp>
      <p:sp>
        <p:nvSpPr>
          <p:cNvPr id="224" name="Shape 224"/>
          <p:cNvSpPr>
            <a:spLocks noGrp="1"/>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14</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26" name="Screen Shot 2017-02-27 at 6.54.33 PM.png"/>
          <p:cNvPicPr>
            <a:picLocks noChangeAspect="1"/>
          </p:cNvPicPr>
          <p:nvPr/>
        </p:nvPicPr>
        <p:blipFill>
          <a:blip r:embed="rId3">
            <a:extLst/>
          </a:blip>
          <a:stretch>
            <a:fillRect/>
          </a:stretch>
        </p:blipFill>
        <p:spPr>
          <a:xfrm>
            <a:off x="357331" y="1452843"/>
            <a:ext cx="12116296" cy="6616701"/>
          </a:xfrm>
          <a:prstGeom prst="rect">
            <a:avLst/>
          </a:prstGeom>
          <a:ln w="12700">
            <a:miter lim="400000"/>
          </a:ln>
        </p:spPr>
      </p:pic>
      <p:sp>
        <p:nvSpPr>
          <p:cNvPr id="227" name="Shape 227"/>
          <p:cNvSpPr/>
          <p:nvPr/>
        </p:nvSpPr>
        <p:spPr>
          <a:xfrm>
            <a:off x="4584700" y="292098"/>
            <a:ext cx="3664458" cy="86360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000">
                <a:solidFill>
                  <a:schemeClr val="accent1"/>
                </a:solidFill>
                <a:latin typeface="+mn-lt"/>
                <a:ea typeface="+mn-ea"/>
                <a:cs typeface="+mn-cs"/>
                <a:sym typeface="DIN Condensed"/>
              </a:defRPr>
            </a:lvl1pPr>
          </a:lstStyle>
          <a:p>
            <a:r>
              <a:t>Flexbox Froggy</a:t>
            </a:r>
          </a:p>
        </p:txBody>
      </p:sp>
      <p:sp>
        <p:nvSpPr>
          <p:cNvPr id="228" name="Shape 228"/>
          <p:cNvSpPr/>
          <p:nvPr/>
        </p:nvSpPr>
        <p:spPr>
          <a:xfrm>
            <a:off x="5080000" y="8699499"/>
            <a:ext cx="3200400" cy="48260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u="sng">
                <a:solidFill>
                  <a:schemeClr val="accent1"/>
                </a:solidFill>
                <a:latin typeface="+mn-lt"/>
                <a:ea typeface="+mn-ea"/>
                <a:cs typeface="+mn-cs"/>
                <a:sym typeface="DIN Condensed"/>
                <a:hlinkClick r:id="rId4"/>
              </a:defRPr>
            </a:lvl1pPr>
          </a:lstStyle>
          <a:p>
            <a:pPr>
              <a:defRPr u="none">
                <a:solidFill>
                  <a:srgbClr val="838787"/>
                </a:solidFill>
              </a:defRPr>
            </a:pPr>
            <a:r>
              <a:rPr u="sng">
                <a:solidFill>
                  <a:schemeClr val="accent1"/>
                </a:solidFill>
                <a:hlinkClick r:id="rId4"/>
              </a:rPr>
              <a:t>http://flexboxfroggy.com/</a:t>
            </a:r>
          </a:p>
        </p:txBody>
      </p:sp>
      <p:sp>
        <p:nvSpPr>
          <p:cNvPr id="229" name="Shape 229"/>
          <p:cNvSpPr/>
          <p:nvPr/>
        </p:nvSpPr>
        <p:spPr>
          <a:xfrm>
            <a:off x="6502400" y="4654550"/>
            <a:ext cx="590804" cy="444501"/>
          </a:xfrm>
          <a:prstGeom prst="rect">
            <a:avLst/>
          </a:prstGeom>
          <a:ln w="12700">
            <a:miter lim="400000"/>
          </a:ln>
        </p:spPr>
        <p:txBody>
          <a:bodyPr wrap="none" lIns="50800" tIns="50800" rIns="50800" bIns="50800" anchor="ctr">
            <a:spAutoFit/>
          </a:bodyPr>
          <a:lstStyle/>
          <a:p>
            <a:endParaRPr/>
          </a:p>
        </p:txBody>
      </p:sp>
      <p:sp>
        <p:nvSpPr>
          <p:cNvPr id="230" name="Shape 230"/>
          <p:cNvSpPr>
            <a:spLocks noGrp="1"/>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15</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32" name="Shape 232"/>
          <p:cNvSpPr/>
          <p:nvPr/>
        </p:nvSpPr>
        <p:spPr>
          <a:xfrm>
            <a:off x="2108200" y="520698"/>
            <a:ext cx="9807703" cy="86360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000">
                <a:solidFill>
                  <a:schemeClr val="accent1"/>
                </a:solidFill>
                <a:latin typeface="+mn-lt"/>
                <a:ea typeface="+mn-ea"/>
                <a:cs typeface="+mn-cs"/>
                <a:sym typeface="DIN Condensed"/>
              </a:defRPr>
            </a:lvl1pPr>
          </a:lstStyle>
          <a:p>
            <a:r>
              <a:t>CSS-Tricks:  A Complete Guide to Flexbox</a:t>
            </a:r>
          </a:p>
        </p:txBody>
      </p:sp>
      <p:sp>
        <p:nvSpPr>
          <p:cNvPr id="233" name="Shape 233"/>
          <p:cNvSpPr/>
          <p:nvPr/>
        </p:nvSpPr>
        <p:spPr>
          <a:xfrm>
            <a:off x="3683000" y="8599169"/>
            <a:ext cx="6007100" cy="42926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600" u="sng">
                <a:solidFill>
                  <a:schemeClr val="accent1"/>
                </a:solidFill>
                <a:latin typeface="+mn-lt"/>
                <a:ea typeface="+mn-ea"/>
                <a:cs typeface="+mn-cs"/>
                <a:sym typeface="DIN Condensed"/>
                <a:hlinkClick r:id="rId3"/>
              </a:defRPr>
            </a:lvl1pPr>
          </a:lstStyle>
          <a:p>
            <a:pPr>
              <a:defRPr u="none">
                <a:solidFill>
                  <a:srgbClr val="838787"/>
                </a:solidFill>
              </a:defRPr>
            </a:pPr>
            <a:r>
              <a:rPr u="sng">
                <a:solidFill>
                  <a:schemeClr val="accent1"/>
                </a:solidFill>
                <a:hlinkClick r:id="rId3"/>
              </a:rPr>
              <a:t>https://css-tricks.com/snippets/css/a-guide-to-flexbox/</a:t>
            </a:r>
          </a:p>
        </p:txBody>
      </p:sp>
      <p:pic>
        <p:nvPicPr>
          <p:cNvPr id="234" name="Screen Shot 2017-02-27 at 11.41.20 PM.png"/>
          <p:cNvPicPr>
            <a:picLocks noChangeAspect="1"/>
          </p:cNvPicPr>
          <p:nvPr/>
        </p:nvPicPr>
        <p:blipFill>
          <a:blip r:embed="rId4">
            <a:extLst/>
          </a:blip>
          <a:stretch>
            <a:fillRect/>
          </a:stretch>
        </p:blipFill>
        <p:spPr>
          <a:xfrm>
            <a:off x="1264089" y="1778875"/>
            <a:ext cx="10845801" cy="6189439"/>
          </a:xfrm>
          <a:prstGeom prst="rect">
            <a:avLst/>
          </a:prstGeom>
          <a:ln w="12700">
            <a:miter lim="400000"/>
          </a:ln>
        </p:spPr>
      </p:pic>
      <p:sp>
        <p:nvSpPr>
          <p:cNvPr id="235" name="Shape 235"/>
          <p:cNvSpPr>
            <a:spLocks noGrp="1"/>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16</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37" name="Shape 237"/>
          <p:cNvSpPr/>
          <p:nvPr/>
        </p:nvSpPr>
        <p:spPr>
          <a:xfrm>
            <a:off x="1206500" y="4765039"/>
            <a:ext cx="10058400" cy="25095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4200">
                <a:latin typeface="+mn-lt"/>
                <a:ea typeface="+mn-ea"/>
                <a:cs typeface="+mn-cs"/>
                <a:sym typeface="DIN Condensed"/>
              </a:defRPr>
            </a:pPr>
            <a:r>
              <a:t>			</a:t>
            </a:r>
            <a:r>
              <a:rPr>
                <a:solidFill>
                  <a:srgbClr val="FFFFFF"/>
                </a:solidFill>
              </a:rPr>
              <a:t>Check out my blog</a:t>
            </a:r>
            <a:r>
              <a:t>:  </a:t>
            </a:r>
            <a:r>
              <a:rPr u="sng">
                <a:solidFill>
                  <a:schemeClr val="accent1"/>
                </a:solidFill>
                <a:hlinkClick r:id="rId2"/>
              </a:rPr>
              <a:t>www.shayleehansen.com</a:t>
            </a:r>
          </a:p>
          <a:p>
            <a:pPr>
              <a:defRPr sz="4200">
                <a:latin typeface="+mn-lt"/>
                <a:ea typeface="+mn-ea"/>
                <a:cs typeface="+mn-cs"/>
                <a:sym typeface="DIN Condensed"/>
              </a:defRPr>
            </a:pPr>
            <a:r>
              <a:t>      	</a:t>
            </a:r>
            <a:r>
              <a:rPr>
                <a:solidFill>
                  <a:srgbClr val="FFFFFF"/>
                </a:solidFill>
              </a:rPr>
              <a:t>	Follow me on Twitter:</a:t>
            </a:r>
            <a:r>
              <a:t>  </a:t>
            </a:r>
            <a:r>
              <a:rPr>
                <a:solidFill>
                  <a:schemeClr val="accent1"/>
                </a:solidFill>
              </a:rPr>
              <a:t>@HansenShaylee</a:t>
            </a:r>
          </a:p>
        </p:txBody>
      </p:sp>
      <p:sp>
        <p:nvSpPr>
          <p:cNvPr id="238" name="Shape 238"/>
          <p:cNvSpPr/>
          <p:nvPr/>
        </p:nvSpPr>
        <p:spPr>
          <a:xfrm>
            <a:off x="2603500" y="1206496"/>
            <a:ext cx="7586599" cy="226060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80000"/>
              </a:lnSpc>
              <a:spcBef>
                <a:spcPts val="0"/>
              </a:spcBef>
              <a:defRPr sz="17000" cap="all">
                <a:solidFill>
                  <a:schemeClr val="accent1"/>
                </a:solidFill>
                <a:latin typeface="+mn-lt"/>
                <a:ea typeface="+mn-ea"/>
                <a:cs typeface="+mn-cs"/>
                <a:sym typeface="DIN Condensed"/>
              </a:defRPr>
            </a:lvl1pPr>
          </a:lstStyle>
          <a:p>
            <a:r>
              <a:t>Thank You</a:t>
            </a:r>
          </a:p>
        </p:txBody>
      </p:sp>
      <p:sp>
        <p:nvSpPr>
          <p:cNvPr id="239" name="Shape 239"/>
          <p:cNvSpPr>
            <a:spLocks noGrp="1"/>
          </p:cNvSpPr>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1" name="Shape 171"/>
          <p:cNvSpPr>
            <a:spLocks noGrp="1"/>
          </p:cNvSpPr>
          <p:nvPr>
            <p:ph type="title" idx="4294967295"/>
          </p:nvPr>
        </p:nvSpPr>
        <p:spPr>
          <a:xfrm>
            <a:off x="5118100" y="736600"/>
            <a:ext cx="2755900" cy="723900"/>
          </a:xfrm>
          <a:prstGeom prst="rect">
            <a:avLst/>
          </a:prstGeom>
        </p:spPr>
        <p:txBody>
          <a:bodyPr>
            <a:normAutofit fontScale="90000"/>
          </a:bodyPr>
          <a:lstStyle>
            <a:lvl1pPr defTabSz="233679">
              <a:spcBef>
                <a:spcPts val="0"/>
              </a:spcBef>
              <a:defRPr sz="6800"/>
            </a:lvl1pPr>
          </a:lstStyle>
          <a:p>
            <a:r>
              <a:t>WHOAmi?</a:t>
            </a:r>
          </a:p>
        </p:txBody>
      </p:sp>
      <p:sp>
        <p:nvSpPr>
          <p:cNvPr id="172" name="Shape 172"/>
          <p:cNvSpPr>
            <a:spLocks noGrp="1"/>
          </p:cNvSpPr>
          <p:nvPr>
            <p:ph type="body" idx="4294967295"/>
          </p:nvPr>
        </p:nvSpPr>
        <p:spPr>
          <a:xfrm>
            <a:off x="266700" y="2705100"/>
            <a:ext cx="12192000" cy="6108700"/>
          </a:xfrm>
          <a:prstGeom prst="rect">
            <a:avLst/>
          </a:prstGeom>
        </p:spPr>
        <p:txBody>
          <a:bodyPr/>
          <a:lstStyle/>
          <a:p>
            <a:pPr>
              <a:defRPr>
                <a:solidFill>
                  <a:schemeClr val="accent1"/>
                </a:solidFill>
                <a:latin typeface="+mn-lt"/>
                <a:ea typeface="+mn-ea"/>
                <a:cs typeface="+mn-cs"/>
                <a:sym typeface="DIN Condensed"/>
              </a:defRPr>
            </a:pPr>
            <a:r>
              <a:rPr dirty="0"/>
              <a:t>Fall  2015  Cohort  V School graduate</a:t>
            </a:r>
          </a:p>
          <a:p>
            <a:pPr>
              <a:defRPr>
                <a:solidFill>
                  <a:schemeClr val="accent1"/>
                </a:solidFill>
                <a:latin typeface="+mn-lt"/>
                <a:ea typeface="+mn-ea"/>
                <a:cs typeface="+mn-cs"/>
                <a:sym typeface="DIN Condensed"/>
              </a:defRPr>
            </a:pPr>
            <a:r>
              <a:rPr dirty="0"/>
              <a:t>Member for GDI and Co-organizer of PyladiesSLC</a:t>
            </a:r>
          </a:p>
          <a:p>
            <a:endParaRPr dirty="0"/>
          </a:p>
          <a:p>
            <a:endParaRPr dirty="0"/>
          </a:p>
          <a:p>
            <a:pPr marL="0" indent="0">
              <a:buNone/>
            </a:pPr>
            <a:r>
              <a:rPr dirty="0"/>
              <a:t>         </a:t>
            </a:r>
            <a:r>
              <a:rPr lang="en-US" dirty="0" smtClean="0"/>
              <a:t>     </a:t>
            </a:r>
            <a:r>
              <a:rPr dirty="0" smtClean="0">
                <a:solidFill>
                  <a:schemeClr val="accent1"/>
                </a:solidFill>
                <a:latin typeface="+mn-lt"/>
                <a:ea typeface="+mn-ea"/>
                <a:cs typeface="+mn-cs"/>
                <a:sym typeface="DIN Condensed"/>
              </a:rPr>
              <a:t>@</a:t>
            </a:r>
            <a:r>
              <a:rPr dirty="0">
                <a:solidFill>
                  <a:schemeClr val="accent1"/>
                </a:solidFill>
                <a:latin typeface="+mn-lt"/>
                <a:ea typeface="+mn-ea"/>
                <a:cs typeface="+mn-cs"/>
                <a:sym typeface="DIN Condensed"/>
              </a:rPr>
              <a:t>HansenShaylee</a:t>
            </a:r>
          </a:p>
          <a:p>
            <a:pPr marL="0" indent="0">
              <a:buNone/>
            </a:pPr>
            <a:r>
              <a:rPr dirty="0"/>
              <a:t>         </a:t>
            </a:r>
            <a:r>
              <a:rPr lang="en-US" dirty="0" smtClean="0"/>
              <a:t>      </a:t>
            </a:r>
            <a:r>
              <a:rPr dirty="0" smtClean="0">
                <a:solidFill>
                  <a:schemeClr val="accent1"/>
                </a:solidFill>
                <a:latin typeface="+mn-lt"/>
                <a:ea typeface="+mn-ea"/>
                <a:cs typeface="+mn-cs"/>
                <a:sym typeface="DIN Condensed"/>
              </a:rPr>
              <a:t>www.shayleehansen.co</a:t>
            </a:r>
            <a:r>
              <a:rPr lang="en-US" dirty="0" smtClean="0">
                <a:solidFill>
                  <a:schemeClr val="accent1"/>
                </a:solidFill>
                <a:latin typeface="+mn-lt"/>
                <a:ea typeface="+mn-ea"/>
                <a:cs typeface="+mn-cs"/>
                <a:sym typeface="DIN Condensed"/>
              </a:rPr>
              <a:t>m</a:t>
            </a:r>
            <a:endParaRPr dirty="0">
              <a:solidFill>
                <a:schemeClr val="accent1"/>
              </a:solidFill>
              <a:latin typeface="+mn-lt"/>
              <a:ea typeface="+mn-ea"/>
              <a:cs typeface="+mn-cs"/>
              <a:sym typeface="DIN Condensed"/>
            </a:endParaRPr>
          </a:p>
        </p:txBody>
      </p:sp>
      <p:pic>
        <p:nvPicPr>
          <p:cNvPr id="173" name="publicize-twitter-2x.png"/>
          <p:cNvPicPr>
            <a:picLocks noChangeAspect="1"/>
          </p:cNvPicPr>
          <p:nvPr/>
        </p:nvPicPr>
        <p:blipFill>
          <a:blip r:embed="rId3">
            <a:extLst/>
          </a:blip>
          <a:stretch>
            <a:fillRect/>
          </a:stretch>
        </p:blipFill>
        <p:spPr>
          <a:xfrm>
            <a:off x="862831" y="6078653"/>
            <a:ext cx="812800" cy="812800"/>
          </a:xfrm>
          <a:prstGeom prst="rect">
            <a:avLst/>
          </a:prstGeom>
          <a:ln w="12700">
            <a:miter lim="400000"/>
          </a:ln>
        </p:spPr>
      </p:pic>
      <p:pic>
        <p:nvPicPr>
          <p:cNvPr id="174" name="icon-wordpress-2x.png"/>
          <p:cNvPicPr>
            <a:picLocks noChangeAspect="1"/>
          </p:cNvPicPr>
          <p:nvPr/>
        </p:nvPicPr>
        <p:blipFill>
          <a:blip r:embed="rId4">
            <a:extLst/>
          </a:blip>
          <a:stretch>
            <a:fillRect/>
          </a:stretch>
        </p:blipFill>
        <p:spPr>
          <a:xfrm>
            <a:off x="862831" y="7058955"/>
            <a:ext cx="647700" cy="647700"/>
          </a:xfrm>
          <a:prstGeom prst="rect">
            <a:avLst/>
          </a:prstGeom>
          <a:ln w="12700">
            <a:miter lim="400000"/>
          </a:ln>
        </p:spPr>
      </p:pic>
      <p:pic>
        <p:nvPicPr>
          <p:cNvPr id="175" name="cropped-cropped-cropped-linkedIn.jpg"/>
          <p:cNvPicPr>
            <a:picLocks noChangeAspect="1"/>
          </p:cNvPicPr>
          <p:nvPr/>
        </p:nvPicPr>
        <p:blipFill>
          <a:blip r:embed="rId5">
            <a:extLst/>
          </a:blip>
          <a:stretch>
            <a:fillRect/>
          </a:stretch>
        </p:blipFill>
        <p:spPr>
          <a:xfrm>
            <a:off x="8620876" y="4876800"/>
            <a:ext cx="2875049" cy="3251200"/>
          </a:xfrm>
          <a:prstGeom prst="rect">
            <a:avLst/>
          </a:prstGeom>
          <a:ln w="12700">
            <a:miter lim="400000"/>
          </a:ln>
        </p:spPr>
      </p:pic>
      <p:pic>
        <p:nvPicPr>
          <p:cNvPr id="176" name="gitkitty.jpg"/>
          <p:cNvPicPr>
            <a:picLocks noChangeAspect="1"/>
          </p:cNvPicPr>
          <p:nvPr/>
        </p:nvPicPr>
        <p:blipFill>
          <a:blip r:embed="rId6">
            <a:extLst/>
          </a:blip>
          <a:stretch>
            <a:fillRect/>
          </a:stretch>
        </p:blipFill>
        <p:spPr>
          <a:xfrm>
            <a:off x="482600" y="187325"/>
            <a:ext cx="3911600" cy="2200275"/>
          </a:xfrm>
          <a:prstGeom prst="rect">
            <a:avLst/>
          </a:prstGeom>
          <a:ln w="12700">
            <a:miter lim="400000"/>
          </a:ln>
        </p:spPr>
      </p:pic>
      <p:sp>
        <p:nvSpPr>
          <p:cNvPr id="177" name="Shape 177"/>
          <p:cNvSpPr>
            <a:spLocks noGrp="1"/>
          </p:cNvSpPr>
          <p:nvPr>
            <p:ph type="sldNum" sz="quarter" idx="4294967295"/>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9" name="Shape 179"/>
          <p:cNvSpPr/>
          <p:nvPr/>
        </p:nvSpPr>
        <p:spPr>
          <a:xfrm>
            <a:off x="3123869" y="3802899"/>
            <a:ext cx="6828790" cy="226060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80000"/>
              </a:lnSpc>
              <a:spcBef>
                <a:spcPts val="0"/>
              </a:spcBef>
              <a:defRPr sz="17000" cap="all">
                <a:solidFill>
                  <a:schemeClr val="accent1"/>
                </a:solidFill>
                <a:latin typeface="+mn-lt"/>
                <a:ea typeface="+mn-ea"/>
                <a:cs typeface="+mn-cs"/>
                <a:sym typeface="DIN Condensed"/>
              </a:defRPr>
            </a:lvl1pPr>
          </a:lstStyle>
          <a:p>
            <a:r>
              <a:rPr dirty="0" smtClean="0"/>
              <a:t>Flexbox</a:t>
            </a:r>
            <a:r>
              <a:rPr dirty="0"/>
              <a:t>?</a:t>
            </a:r>
          </a:p>
        </p:txBody>
      </p:sp>
      <p:sp>
        <p:nvSpPr>
          <p:cNvPr id="180" name="Shape 180"/>
          <p:cNvSpPr>
            <a:spLocks noGrp="1"/>
          </p:cNvSpPr>
          <p:nvPr>
            <p:ph type="sldNum" sz="quarter" idx="4294967295"/>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a:t>
            </a:fld>
            <a:endParaRPr/>
          </a:p>
        </p:txBody>
      </p:sp>
      <p:sp>
        <p:nvSpPr>
          <p:cNvPr id="3" name="Rectangular Callout 2"/>
          <p:cNvSpPr/>
          <p:nvPr/>
        </p:nvSpPr>
        <p:spPr>
          <a:xfrm>
            <a:off x="338702" y="335137"/>
            <a:ext cx="9822651" cy="2687915"/>
          </a:xfrm>
          <a:prstGeom prst="wedgeRectCallou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smtClean="0">
                <a:solidFill>
                  <a:srgbClr val="222222"/>
                </a:solidFill>
              </a:rPr>
              <a:t>According </a:t>
            </a:r>
            <a:r>
              <a:rPr lang="en-US" sz="2800" dirty="0">
                <a:solidFill>
                  <a:srgbClr val="222222"/>
                </a:solidFill>
              </a:rPr>
              <a:t>to the Mozilla Developer Network  CSS3 </a:t>
            </a:r>
            <a:r>
              <a:rPr lang="en-US" sz="2800" dirty="0" smtClean="0">
                <a:solidFill>
                  <a:srgbClr val="222222"/>
                </a:solidFill>
              </a:rPr>
              <a:t>Flexible </a:t>
            </a:r>
            <a:r>
              <a:rPr lang="en-US" sz="2800" dirty="0">
                <a:solidFill>
                  <a:srgbClr val="222222"/>
                </a:solidFill>
              </a:rPr>
              <a:t>Box or </a:t>
            </a:r>
            <a:r>
              <a:rPr lang="en-US" sz="2800" dirty="0" err="1">
                <a:solidFill>
                  <a:srgbClr val="222222"/>
                </a:solidFill>
              </a:rPr>
              <a:t>flexbox</a:t>
            </a:r>
            <a:r>
              <a:rPr lang="en-US" sz="2800" dirty="0">
                <a:solidFill>
                  <a:srgbClr val="222222"/>
                </a:solidFill>
              </a:rPr>
              <a:t>  is a layout mode providing for the arrangement of elements on a page such that the elements behave predictably when the page layout must accommodate different screen sizes and different display devices.</a:t>
            </a:r>
          </a:p>
        </p:txBody>
      </p:sp>
      <p:sp>
        <p:nvSpPr>
          <p:cNvPr id="4" name="Rounded Rectangular Callout 3"/>
          <p:cNvSpPr/>
          <p:nvPr/>
        </p:nvSpPr>
        <p:spPr>
          <a:xfrm>
            <a:off x="2653177" y="7472616"/>
            <a:ext cx="9679743" cy="1543685"/>
          </a:xfrm>
          <a:prstGeom prst="wedgeRoundRectCallout">
            <a:avLst>
              <a:gd name="adj1" fmla="val 19115"/>
              <a:gd name="adj2" fmla="val -70852"/>
              <a:gd name="adj3" fmla="val 16667"/>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457200" hangingPunct="1">
              <a:spcBef>
                <a:spcPts val="0"/>
              </a:spcBef>
              <a:defRPr/>
            </a:pPr>
            <a:r>
              <a:rPr lang="en-US" sz="2800" dirty="0" smtClean="0">
                <a:solidFill>
                  <a:schemeClr val="bg2"/>
                </a:solidFill>
              </a:rPr>
              <a:t>“CSS </a:t>
            </a:r>
            <a:r>
              <a:rPr lang="en-US" sz="2800" dirty="0">
                <a:solidFill>
                  <a:schemeClr val="bg2"/>
                </a:solidFill>
              </a:rPr>
              <a:t>Tricks says </a:t>
            </a:r>
            <a:r>
              <a:rPr lang="en-US" sz="2800" dirty="0" err="1">
                <a:solidFill>
                  <a:schemeClr val="bg2"/>
                </a:solidFill>
              </a:rPr>
              <a:t>Flexbox</a:t>
            </a:r>
            <a:r>
              <a:rPr lang="en-US" sz="2800" dirty="0">
                <a:solidFill>
                  <a:schemeClr val="bg2"/>
                </a:solidFill>
              </a:rPr>
              <a:t> aims at providing a </a:t>
            </a:r>
            <a:r>
              <a:rPr lang="en-US" sz="2800" b="1" dirty="0">
                <a:solidFill>
                  <a:schemeClr val="bg2"/>
                </a:solidFill>
              </a:rPr>
              <a:t>more efficient </a:t>
            </a:r>
            <a:r>
              <a:rPr lang="en-US" sz="2800" dirty="0">
                <a:solidFill>
                  <a:schemeClr val="bg2"/>
                </a:solidFill>
              </a:rPr>
              <a:t>way to </a:t>
            </a:r>
            <a:r>
              <a:rPr lang="en-US" sz="2800" b="1" dirty="0">
                <a:solidFill>
                  <a:schemeClr val="bg2"/>
                </a:solidFill>
              </a:rPr>
              <a:t>layout</a:t>
            </a:r>
            <a:r>
              <a:rPr lang="en-US" sz="2800" dirty="0">
                <a:solidFill>
                  <a:schemeClr val="bg2"/>
                </a:solidFill>
              </a:rPr>
              <a:t>, </a:t>
            </a:r>
            <a:r>
              <a:rPr lang="en-US" sz="2800" b="1" dirty="0">
                <a:solidFill>
                  <a:schemeClr val="bg2"/>
                </a:solidFill>
              </a:rPr>
              <a:t>align</a:t>
            </a:r>
            <a:r>
              <a:rPr lang="en-US" sz="2800" dirty="0">
                <a:solidFill>
                  <a:schemeClr val="bg2"/>
                </a:solidFill>
              </a:rPr>
              <a:t> and</a:t>
            </a:r>
            <a:r>
              <a:rPr lang="en-US" sz="2800" b="1" dirty="0">
                <a:solidFill>
                  <a:schemeClr val="bg2"/>
                </a:solidFill>
              </a:rPr>
              <a:t> distribute space among items </a:t>
            </a:r>
            <a:r>
              <a:rPr lang="en-US" sz="2800" dirty="0">
                <a:solidFill>
                  <a:schemeClr val="bg2"/>
                </a:solidFill>
              </a:rPr>
              <a:t>in a </a:t>
            </a:r>
            <a:r>
              <a:rPr lang="en-US" sz="2800" b="1" dirty="0">
                <a:solidFill>
                  <a:schemeClr val="bg2"/>
                </a:solidFill>
              </a:rPr>
              <a:t>container</a:t>
            </a:r>
            <a:r>
              <a:rPr lang="en-US" sz="2800" dirty="0">
                <a:solidFill>
                  <a:schemeClr val="bg2"/>
                </a:solidFill>
              </a:rPr>
              <a:t>, even when their </a:t>
            </a:r>
            <a:r>
              <a:rPr lang="en-US" sz="2800" b="1" dirty="0">
                <a:solidFill>
                  <a:schemeClr val="bg2"/>
                </a:solidFill>
              </a:rPr>
              <a:t>size is unknown”</a:t>
            </a:r>
            <a:endParaRPr lang="en-US" sz="2800" b="1" dirty="0">
              <a:solidFill>
                <a:schemeClr val="bg2"/>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82" name="Shape 182"/>
          <p:cNvSpPr>
            <a:spLocks noGrp="1"/>
          </p:cNvSpPr>
          <p:nvPr>
            <p:ph type="body" idx="13"/>
          </p:nvPr>
        </p:nvSpPr>
        <p:spPr>
          <a:xfrm>
            <a:off x="406400" y="380998"/>
            <a:ext cx="11176000" cy="609603"/>
          </a:xfrm>
          <a:prstGeom prst="rect">
            <a:avLst/>
          </a:prstGeom>
        </p:spPr>
        <p:txBody>
          <a:bodyPr/>
          <a:lstStyle>
            <a:lvl1pPr>
              <a:defRPr sz="4000" spc="200">
                <a:solidFill>
                  <a:srgbClr val="FFFFFF"/>
                </a:solidFill>
                <a:latin typeface="+mn-lt"/>
                <a:ea typeface="+mn-ea"/>
                <a:cs typeface="+mn-cs"/>
                <a:sym typeface="DIN Condensed"/>
              </a:defRPr>
            </a:lvl1pPr>
          </a:lstStyle>
          <a:p>
            <a:r>
              <a:t>I’m sold, how do I get started?</a:t>
            </a:r>
          </a:p>
        </p:txBody>
      </p:sp>
      <p:sp>
        <p:nvSpPr>
          <p:cNvPr id="183" name="Shape 183"/>
          <p:cNvSpPr>
            <a:spLocks noGrp="1"/>
          </p:cNvSpPr>
          <p:nvPr>
            <p:ph type="body" idx="1"/>
          </p:nvPr>
        </p:nvSpPr>
        <p:spPr>
          <a:xfrm>
            <a:off x="406400" y="1625600"/>
            <a:ext cx="12192000" cy="7226300"/>
          </a:xfrm>
          <a:prstGeom prst="rect">
            <a:avLst/>
          </a:prstGeom>
        </p:spPr>
        <p:txBody>
          <a:bodyPr/>
          <a:lstStyle/>
          <a:p>
            <a:pPr marL="0" indent="0" defTabSz="280415">
              <a:spcBef>
                <a:spcPts val="1300"/>
              </a:spcBef>
              <a:buClrTx/>
              <a:buSzTx/>
              <a:buFontTx/>
              <a:buNone/>
              <a:defRPr sz="2688">
                <a:solidFill>
                  <a:srgbClr val="FFFFFF"/>
                </a:solidFill>
                <a:latin typeface="+mn-lt"/>
                <a:ea typeface="+mn-ea"/>
                <a:cs typeface="+mn-cs"/>
                <a:sym typeface="DIN Condensed"/>
              </a:defRPr>
            </a:pPr>
            <a:r>
              <a:rPr dirty="0"/>
              <a:t>    </a:t>
            </a:r>
            <a:r>
              <a:rPr sz="4176" dirty="0"/>
              <a:t>    Set the display property to:</a:t>
            </a:r>
          </a:p>
          <a:p>
            <a:pPr marL="0" indent="0" defTabSz="280415">
              <a:spcBef>
                <a:spcPts val="1300"/>
              </a:spcBef>
              <a:buClrTx/>
              <a:buSzTx/>
              <a:buFontTx/>
              <a:buNone/>
              <a:defRPr sz="3839">
                <a:solidFill>
                  <a:srgbClr val="FFFFFF"/>
                </a:solidFill>
                <a:latin typeface="+mn-lt"/>
                <a:ea typeface="+mn-ea"/>
                <a:cs typeface="+mn-cs"/>
                <a:sym typeface="DIN Condensed"/>
              </a:defRPr>
            </a:pPr>
            <a:endParaRPr sz="4176" dirty="0"/>
          </a:p>
          <a:p>
            <a:pPr marL="0" indent="0" defTabSz="280415">
              <a:spcBef>
                <a:spcPts val="1300"/>
              </a:spcBef>
              <a:buClrTx/>
              <a:buSzTx/>
              <a:buFontTx/>
              <a:buNone/>
              <a:defRPr sz="3839">
                <a:solidFill>
                  <a:srgbClr val="FFFFFF"/>
                </a:solidFill>
                <a:latin typeface="+mn-lt"/>
                <a:ea typeface="+mn-ea"/>
                <a:cs typeface="+mn-cs"/>
                <a:sym typeface="DIN Condensed"/>
              </a:defRPr>
            </a:pPr>
            <a:r>
              <a:rPr dirty="0"/>
              <a:t>      			 .parent-container{</a:t>
            </a:r>
          </a:p>
          <a:p>
            <a:pPr marL="0" indent="0" defTabSz="280415">
              <a:spcBef>
                <a:spcPts val="1300"/>
              </a:spcBef>
              <a:buClrTx/>
              <a:buSzTx/>
              <a:buFontTx/>
              <a:buNone/>
              <a:defRPr sz="3839">
                <a:solidFill>
                  <a:srgbClr val="FFFFFF"/>
                </a:solidFill>
                <a:latin typeface="+mn-lt"/>
                <a:ea typeface="+mn-ea"/>
                <a:cs typeface="+mn-cs"/>
                <a:sym typeface="DIN Condensed"/>
              </a:defRPr>
            </a:pPr>
            <a:r>
              <a:rPr dirty="0"/>
              <a:t>                   			</a:t>
            </a:r>
            <a:r>
              <a:rPr dirty="0">
                <a:solidFill>
                  <a:schemeClr val="accent6">
                    <a:hueOff val="146492"/>
                    <a:satOff val="27796"/>
                    <a:lumOff val="22179"/>
                  </a:schemeClr>
                </a:solidFill>
              </a:rPr>
              <a:t>display: flex;</a:t>
            </a:r>
          </a:p>
          <a:p>
            <a:pPr marL="0" indent="0" defTabSz="280415">
              <a:spcBef>
                <a:spcPts val="1300"/>
              </a:spcBef>
              <a:buClrTx/>
              <a:buSzTx/>
              <a:buFontTx/>
              <a:buNone/>
              <a:defRPr sz="3839">
                <a:solidFill>
                  <a:srgbClr val="FFFFFF"/>
                </a:solidFill>
                <a:latin typeface="+mn-lt"/>
                <a:ea typeface="+mn-ea"/>
                <a:cs typeface="+mn-cs"/>
                <a:sym typeface="DIN Condensed"/>
              </a:defRPr>
            </a:pPr>
            <a:r>
              <a:rPr dirty="0"/>
              <a:t>            		 }</a:t>
            </a:r>
          </a:p>
          <a:p>
            <a:pPr marL="0" indent="0" defTabSz="280415">
              <a:spcBef>
                <a:spcPts val="1300"/>
              </a:spcBef>
              <a:buClrTx/>
              <a:buSzTx/>
              <a:buFontTx/>
              <a:buNone/>
              <a:defRPr sz="3839">
                <a:solidFill>
                  <a:srgbClr val="FFFFFF"/>
                </a:solidFill>
                <a:latin typeface="+mn-lt"/>
                <a:ea typeface="+mn-ea"/>
                <a:cs typeface="+mn-cs"/>
                <a:sym typeface="DIN Condensed"/>
              </a:defRPr>
            </a:pPr>
            <a:endParaRPr dirty="0"/>
          </a:p>
          <a:p>
            <a:pPr marL="0" indent="0" defTabSz="280415">
              <a:spcBef>
                <a:spcPts val="1300"/>
              </a:spcBef>
              <a:buClrTx/>
              <a:buSzTx/>
              <a:buFontTx/>
              <a:buNone/>
              <a:defRPr sz="3839">
                <a:solidFill>
                  <a:srgbClr val="FFFFFF"/>
                </a:solidFill>
                <a:latin typeface="+mn-lt"/>
                <a:ea typeface="+mn-ea"/>
                <a:cs typeface="+mn-cs"/>
                <a:sym typeface="DIN Condensed"/>
              </a:defRPr>
            </a:pPr>
            <a:r>
              <a:rPr dirty="0"/>
              <a:t>	 // display flex on the parent HTML element</a:t>
            </a:r>
          </a:p>
          <a:p>
            <a:pPr marL="0" indent="0" defTabSz="280415">
              <a:spcBef>
                <a:spcPts val="1300"/>
              </a:spcBef>
              <a:buClrTx/>
              <a:buSzTx/>
              <a:buFontTx/>
              <a:buNone/>
              <a:defRPr sz="2688"/>
            </a:pPr>
            <a:endParaRPr dirty="0"/>
          </a:p>
          <a:p>
            <a:pPr marL="0" indent="0" defTabSz="280415">
              <a:spcBef>
                <a:spcPts val="1300"/>
              </a:spcBef>
              <a:buClrTx/>
              <a:buSzTx/>
              <a:buFontTx/>
              <a:buNone/>
              <a:defRPr sz="2688"/>
            </a:pPr>
            <a:r>
              <a:rPr u="sng" dirty="0">
                <a:solidFill>
                  <a:schemeClr val="accent1"/>
                </a:solidFill>
                <a:hlinkClick r:id="rId3"/>
              </a:rPr>
              <a:t>https://codepen.io/monkeymohawk/pen/EgdqYa?editors=1100</a:t>
            </a:r>
          </a:p>
        </p:txBody>
      </p:sp>
      <p:sp>
        <p:nvSpPr>
          <p:cNvPr id="184" name="Shape 184"/>
          <p:cNvSpPr>
            <a:spLocks noGrp="1"/>
          </p:cNvSpPr>
          <p:nvPr>
            <p:ph type="sldNum" sz="quarter" idx="4294967295"/>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86" name="Shape 186"/>
          <p:cNvSpPr>
            <a:spLocks noGrp="1"/>
          </p:cNvSpPr>
          <p:nvPr>
            <p:ph type="body" idx="13"/>
          </p:nvPr>
        </p:nvSpPr>
        <p:spPr>
          <a:xfrm>
            <a:off x="406400" y="190499"/>
            <a:ext cx="11176000" cy="698501"/>
          </a:xfrm>
          <a:prstGeom prst="rect">
            <a:avLst/>
          </a:prstGeom>
        </p:spPr>
        <p:txBody>
          <a:bodyPr/>
          <a:lstStyle>
            <a:lvl1pPr>
              <a:defRPr sz="4000" spc="200">
                <a:solidFill>
                  <a:srgbClr val="FFFFFF"/>
                </a:solidFill>
              </a:defRPr>
            </a:lvl1pPr>
          </a:lstStyle>
          <a:p>
            <a:r>
              <a:t>flex-direction</a:t>
            </a:r>
          </a:p>
        </p:txBody>
      </p:sp>
      <p:sp>
        <p:nvSpPr>
          <p:cNvPr id="187" name="Shape 187"/>
          <p:cNvSpPr>
            <a:spLocks noGrp="1"/>
          </p:cNvSpPr>
          <p:nvPr>
            <p:ph type="body" idx="1"/>
          </p:nvPr>
        </p:nvSpPr>
        <p:spPr>
          <a:xfrm>
            <a:off x="139700" y="1651000"/>
            <a:ext cx="12725400" cy="7632700"/>
          </a:xfrm>
          <a:prstGeom prst="rect">
            <a:avLst/>
          </a:prstGeom>
        </p:spPr>
        <p:txBody>
          <a:bodyPr/>
          <a:lstStyle/>
          <a:p>
            <a:pPr marL="0" indent="0" defTabSz="245363">
              <a:spcBef>
                <a:spcPts val="1100"/>
              </a:spcBef>
              <a:buClrTx/>
              <a:buSzTx/>
              <a:buFontTx/>
              <a:buNone/>
              <a:defRPr sz="1428">
                <a:solidFill>
                  <a:srgbClr val="FFFFFF"/>
                </a:solidFill>
              </a:defRPr>
            </a:pPr>
            <a:r>
              <a:t> 			</a:t>
            </a:r>
            <a:r>
              <a:rPr sz="3359"/>
              <a:t>.parent-container  {</a:t>
            </a:r>
          </a:p>
          <a:p>
            <a:pPr marL="0" indent="0" defTabSz="245363">
              <a:spcBef>
                <a:spcPts val="1100"/>
              </a:spcBef>
              <a:buClrTx/>
              <a:buSzTx/>
              <a:buFontTx/>
              <a:buNone/>
              <a:defRPr sz="3359">
                <a:solidFill>
                  <a:srgbClr val="FFFFFF"/>
                </a:solidFill>
              </a:defRPr>
            </a:pPr>
            <a:r>
              <a:t>            				display: flex;</a:t>
            </a:r>
          </a:p>
          <a:p>
            <a:pPr marL="0" indent="0" defTabSz="245363">
              <a:spcBef>
                <a:spcPts val="1100"/>
              </a:spcBef>
              <a:buClrTx/>
              <a:buSzTx/>
              <a:buFontTx/>
              <a:buNone/>
              <a:defRPr sz="3359">
                <a:solidFill>
                  <a:srgbClr val="FFFFFF"/>
                </a:solidFill>
              </a:defRPr>
            </a:pPr>
            <a:r>
              <a:t>	         			 	</a:t>
            </a:r>
            <a:r>
              <a:rPr>
                <a:solidFill>
                  <a:schemeClr val="accent6">
                    <a:hueOff val="146492"/>
                    <a:satOff val="27796"/>
                    <a:lumOff val="22179"/>
                  </a:schemeClr>
                </a:solidFill>
              </a:rPr>
              <a:t>flex-direction: </a:t>
            </a:r>
          </a:p>
          <a:p>
            <a:pPr marL="0" indent="0" defTabSz="245363">
              <a:spcBef>
                <a:spcPts val="1100"/>
              </a:spcBef>
              <a:buClrTx/>
              <a:buSzTx/>
              <a:buFontTx/>
              <a:buNone/>
              <a:defRPr sz="3359">
                <a:solidFill>
                  <a:srgbClr val="FFFFFF"/>
                </a:solidFill>
              </a:defRPr>
            </a:pPr>
            <a:r>
              <a:t>         </a:t>
            </a:r>
          </a:p>
          <a:p>
            <a:pPr marL="0" indent="0" defTabSz="245363">
              <a:spcBef>
                <a:spcPts val="1100"/>
              </a:spcBef>
              <a:buClrTx/>
              <a:buSzTx/>
              <a:buFontTx/>
              <a:buNone/>
              <a:defRPr sz="3359">
                <a:solidFill>
                  <a:srgbClr val="FFFFFF"/>
                </a:solidFill>
              </a:defRPr>
            </a:pPr>
            <a:r>
              <a:t>				 }</a:t>
            </a:r>
          </a:p>
          <a:p>
            <a:pPr marL="0" indent="0" defTabSz="245363">
              <a:spcBef>
                <a:spcPts val="1100"/>
              </a:spcBef>
              <a:buClrTx/>
              <a:buSzTx/>
              <a:buFontTx/>
              <a:buNone/>
              <a:defRPr sz="3359">
                <a:solidFill>
                  <a:srgbClr val="FFFFFF"/>
                </a:solidFill>
              </a:defRPr>
            </a:pPr>
            <a:endParaRPr/>
          </a:p>
          <a:p>
            <a:pPr marL="0" indent="0" defTabSz="245363">
              <a:spcBef>
                <a:spcPts val="1100"/>
              </a:spcBef>
              <a:buClrTx/>
              <a:buSzTx/>
              <a:buFontTx/>
              <a:buNone/>
              <a:defRPr sz="3359">
                <a:solidFill>
                  <a:srgbClr val="FFFFFF"/>
                </a:solidFill>
              </a:defRPr>
            </a:pPr>
            <a:r>
              <a:t>			row, column, row-reverse, column-reverse</a:t>
            </a:r>
          </a:p>
          <a:p>
            <a:pPr marL="0" indent="0" defTabSz="245363">
              <a:spcBef>
                <a:spcPts val="1100"/>
              </a:spcBef>
              <a:buClrTx/>
              <a:buSzTx/>
              <a:buFontTx/>
              <a:buNone/>
              <a:defRPr sz="3359"/>
            </a:pPr>
            <a:endParaRPr/>
          </a:p>
          <a:p>
            <a:pPr marL="0" indent="0" defTabSz="245363">
              <a:spcBef>
                <a:spcPts val="1100"/>
              </a:spcBef>
              <a:buClrTx/>
              <a:buSzTx/>
              <a:buFontTx/>
              <a:buNone/>
              <a:defRPr sz="3359">
                <a:solidFill>
                  <a:schemeClr val="accent1"/>
                </a:solidFill>
              </a:defRPr>
            </a:pPr>
            <a:r>
              <a:rPr u="sng">
                <a:hlinkClick r:id="rId3"/>
              </a:rPr>
              <a:t>https://codepen.io/monkeymohawk/pen/EgdqYa?editors=1100</a:t>
            </a:r>
            <a:endParaRPr>
              <a:solidFill>
                <a:srgbClr val="838787"/>
              </a:solidFill>
            </a:endParaRPr>
          </a:p>
        </p:txBody>
      </p:sp>
      <p:sp>
        <p:nvSpPr>
          <p:cNvPr id="188" name="Shape 188"/>
          <p:cNvSpPr>
            <a:spLocks noGrp="1"/>
          </p:cNvSpPr>
          <p:nvPr>
            <p:ph type="sldNum" sz="quarter" idx="4294967295"/>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5</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90" name="Shape 190"/>
          <p:cNvSpPr>
            <a:spLocks noGrp="1"/>
          </p:cNvSpPr>
          <p:nvPr>
            <p:ph type="body" idx="13"/>
          </p:nvPr>
        </p:nvSpPr>
        <p:spPr>
          <a:xfrm>
            <a:off x="406400" y="215899"/>
            <a:ext cx="11176000" cy="698501"/>
          </a:xfrm>
          <a:prstGeom prst="rect">
            <a:avLst/>
          </a:prstGeom>
        </p:spPr>
        <p:txBody>
          <a:bodyPr/>
          <a:lstStyle>
            <a:lvl1pPr>
              <a:defRPr sz="4000" spc="200">
                <a:solidFill>
                  <a:srgbClr val="FFFFFF"/>
                </a:solidFill>
              </a:defRPr>
            </a:lvl1pPr>
          </a:lstStyle>
          <a:p>
            <a:r>
              <a:t>justify-content</a:t>
            </a:r>
          </a:p>
        </p:txBody>
      </p:sp>
      <p:sp>
        <p:nvSpPr>
          <p:cNvPr id="191" name="Shape 191"/>
          <p:cNvSpPr>
            <a:spLocks noGrp="1"/>
          </p:cNvSpPr>
          <p:nvPr>
            <p:ph type="body" idx="1"/>
          </p:nvPr>
        </p:nvSpPr>
        <p:spPr>
          <a:xfrm>
            <a:off x="406400" y="1587500"/>
            <a:ext cx="12192000" cy="7581900"/>
          </a:xfrm>
          <a:prstGeom prst="rect">
            <a:avLst/>
          </a:prstGeom>
        </p:spPr>
        <p:txBody>
          <a:bodyPr/>
          <a:lstStyle/>
          <a:p>
            <a:pPr marL="0" indent="0" defTabSz="233679">
              <a:spcBef>
                <a:spcPts val="1100"/>
              </a:spcBef>
              <a:buClrTx/>
              <a:buSzTx/>
              <a:buFontTx/>
              <a:buNone/>
              <a:defRPr sz="3200">
                <a:solidFill>
                  <a:srgbClr val="FFFFFF"/>
                </a:solidFill>
              </a:defRPr>
            </a:pPr>
            <a:r>
              <a:t>Think – ROW –</a:t>
            </a:r>
          </a:p>
          <a:p>
            <a:pPr marL="0" indent="0" defTabSz="233679">
              <a:spcBef>
                <a:spcPts val="1100"/>
              </a:spcBef>
              <a:buClrTx/>
              <a:buSzTx/>
              <a:buFontTx/>
              <a:buNone/>
              <a:defRPr sz="3200">
                <a:solidFill>
                  <a:srgbClr val="FFFFFF"/>
                </a:solidFill>
              </a:defRPr>
            </a:pPr>
            <a:endParaRPr/>
          </a:p>
          <a:p>
            <a:pPr marL="0" indent="0" defTabSz="233679">
              <a:spcBef>
                <a:spcPts val="1100"/>
              </a:spcBef>
              <a:buClrTx/>
              <a:buSzTx/>
              <a:buFontTx/>
              <a:buNone/>
              <a:defRPr sz="3200">
                <a:solidFill>
                  <a:srgbClr val="FFFFFF"/>
                </a:solidFill>
              </a:defRPr>
            </a:pPr>
            <a:r>
              <a:t>		 .parent-container{</a:t>
            </a:r>
          </a:p>
          <a:p>
            <a:pPr marL="0" indent="0" defTabSz="233679">
              <a:spcBef>
                <a:spcPts val="1100"/>
              </a:spcBef>
              <a:buClrTx/>
              <a:buSzTx/>
              <a:buFontTx/>
              <a:buNone/>
              <a:defRPr sz="3200">
                <a:solidFill>
                  <a:srgbClr val="FFFFFF"/>
                </a:solidFill>
              </a:defRPr>
            </a:pPr>
            <a:r>
              <a:t>            		display: flex;</a:t>
            </a:r>
          </a:p>
          <a:p>
            <a:pPr marL="0" indent="0" defTabSz="233679">
              <a:spcBef>
                <a:spcPts val="1100"/>
              </a:spcBef>
              <a:buClrTx/>
              <a:buSzTx/>
              <a:buFontTx/>
              <a:buNone/>
              <a:defRPr sz="3200">
                <a:solidFill>
                  <a:srgbClr val="FFFFFF"/>
                </a:solidFill>
              </a:defRPr>
            </a:pPr>
            <a:r>
              <a:t>	          		</a:t>
            </a:r>
            <a:r>
              <a:rPr>
                <a:solidFill>
                  <a:schemeClr val="accent6">
                    <a:hueOff val="146492"/>
                    <a:satOff val="27796"/>
                    <a:lumOff val="22179"/>
                  </a:schemeClr>
                </a:solidFill>
              </a:rPr>
              <a:t> justify-content: </a:t>
            </a:r>
          </a:p>
          <a:p>
            <a:pPr marL="0" indent="0" defTabSz="233679">
              <a:spcBef>
                <a:spcPts val="1100"/>
              </a:spcBef>
              <a:buClrTx/>
              <a:buSzTx/>
              <a:buFontTx/>
              <a:buNone/>
              <a:defRPr sz="3200">
                <a:solidFill>
                  <a:srgbClr val="FFFFFF"/>
                </a:solidFill>
              </a:defRPr>
            </a:pPr>
            <a:r>
              <a:t>			 }</a:t>
            </a:r>
          </a:p>
          <a:p>
            <a:pPr marL="0" indent="0" defTabSz="233679">
              <a:spcBef>
                <a:spcPts val="1100"/>
              </a:spcBef>
              <a:buClrTx/>
              <a:buSzTx/>
              <a:buFontTx/>
              <a:buNone/>
              <a:defRPr sz="3200">
                <a:solidFill>
                  <a:srgbClr val="FFFFFF"/>
                </a:solidFill>
              </a:defRPr>
            </a:pPr>
            <a:endParaRPr/>
          </a:p>
          <a:p>
            <a:pPr marL="0" indent="0" defTabSz="233679">
              <a:spcBef>
                <a:spcPts val="1100"/>
              </a:spcBef>
              <a:buClrTx/>
              <a:buSzTx/>
              <a:buFontTx/>
              <a:buNone/>
              <a:defRPr sz="3200">
                <a:solidFill>
                  <a:srgbClr val="FFFFFF"/>
                </a:solidFill>
              </a:defRPr>
            </a:pPr>
            <a:r>
              <a:t>     flex-start, flex-end, space-between, space-around, center</a:t>
            </a:r>
          </a:p>
          <a:p>
            <a:pPr marL="0" indent="0" defTabSz="233679">
              <a:spcBef>
                <a:spcPts val="1100"/>
              </a:spcBef>
              <a:buClrTx/>
              <a:buSzTx/>
              <a:buFontTx/>
              <a:buNone/>
              <a:defRPr sz="3200"/>
            </a:pPr>
            <a:endParaRPr/>
          </a:p>
          <a:p>
            <a:pPr marL="0" indent="0" defTabSz="233679">
              <a:spcBef>
                <a:spcPts val="1100"/>
              </a:spcBef>
              <a:buClrTx/>
              <a:buSzTx/>
              <a:buFontTx/>
              <a:buNone/>
              <a:defRPr sz="3200"/>
            </a:pPr>
            <a:r>
              <a:rPr u="sng">
                <a:solidFill>
                  <a:schemeClr val="accent1"/>
                </a:solidFill>
                <a:hlinkClick r:id="rId3"/>
              </a:rPr>
              <a:t>https://codepen.io/monkeymohawk/pen/EgdqYa?editors=1100</a:t>
            </a:r>
          </a:p>
        </p:txBody>
      </p:sp>
      <p:sp>
        <p:nvSpPr>
          <p:cNvPr id="192" name="Shape 192"/>
          <p:cNvSpPr>
            <a:spLocks noGrp="1"/>
          </p:cNvSpPr>
          <p:nvPr>
            <p:ph type="sldNum" sz="quarter" idx="4294967295"/>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94" name="Shape 194"/>
          <p:cNvSpPr>
            <a:spLocks noGrp="1"/>
          </p:cNvSpPr>
          <p:nvPr>
            <p:ph type="body" idx="13"/>
          </p:nvPr>
        </p:nvSpPr>
        <p:spPr>
          <a:xfrm>
            <a:off x="406400" y="88899"/>
            <a:ext cx="11176000" cy="698501"/>
          </a:xfrm>
          <a:prstGeom prst="rect">
            <a:avLst/>
          </a:prstGeom>
        </p:spPr>
        <p:txBody>
          <a:bodyPr/>
          <a:lstStyle>
            <a:lvl1pPr>
              <a:defRPr sz="4000" spc="200">
                <a:solidFill>
                  <a:srgbClr val="FFFFFF"/>
                </a:solidFill>
              </a:defRPr>
            </a:lvl1pPr>
          </a:lstStyle>
          <a:p>
            <a:r>
              <a:t>align-items</a:t>
            </a:r>
          </a:p>
        </p:txBody>
      </p:sp>
      <p:sp>
        <p:nvSpPr>
          <p:cNvPr id="195" name="Shape 195"/>
          <p:cNvSpPr>
            <a:spLocks noGrp="1"/>
          </p:cNvSpPr>
          <p:nvPr>
            <p:ph type="body" idx="1"/>
          </p:nvPr>
        </p:nvSpPr>
        <p:spPr>
          <a:xfrm>
            <a:off x="406400" y="1600200"/>
            <a:ext cx="12192000" cy="7454900"/>
          </a:xfrm>
          <a:prstGeom prst="rect">
            <a:avLst/>
          </a:prstGeom>
        </p:spPr>
        <p:txBody>
          <a:bodyPr/>
          <a:lstStyle/>
          <a:p>
            <a:pPr marL="0" indent="0" defTabSz="233679">
              <a:spcBef>
                <a:spcPts val="1100"/>
              </a:spcBef>
              <a:buClrTx/>
              <a:buSzTx/>
              <a:buFontTx/>
              <a:buNone/>
              <a:defRPr sz="3200">
                <a:solidFill>
                  <a:srgbClr val="FFFFFF"/>
                </a:solidFill>
              </a:defRPr>
            </a:pPr>
            <a:r>
              <a:rPr dirty="0"/>
              <a:t>Think – COLUMN –  </a:t>
            </a:r>
          </a:p>
          <a:p>
            <a:pPr marL="0" indent="0" defTabSz="233679">
              <a:spcBef>
                <a:spcPts val="1100"/>
              </a:spcBef>
              <a:buClrTx/>
              <a:buSzTx/>
              <a:buFontTx/>
              <a:buNone/>
              <a:defRPr sz="3200">
                <a:solidFill>
                  <a:srgbClr val="FFFFFF"/>
                </a:solidFill>
              </a:defRPr>
            </a:pPr>
            <a:endParaRPr dirty="0"/>
          </a:p>
          <a:p>
            <a:pPr marL="0" indent="0" defTabSz="233679">
              <a:spcBef>
                <a:spcPts val="1100"/>
              </a:spcBef>
              <a:buClrTx/>
              <a:buSzTx/>
              <a:buFontTx/>
              <a:buNone/>
              <a:defRPr sz="3200">
                <a:solidFill>
                  <a:srgbClr val="FFFFFF"/>
                </a:solidFill>
              </a:defRPr>
            </a:pPr>
            <a:r>
              <a:rPr dirty="0"/>
              <a:t>		 .parent-container{</a:t>
            </a:r>
          </a:p>
          <a:p>
            <a:pPr marL="0" indent="0" defTabSz="233679">
              <a:spcBef>
                <a:spcPts val="1100"/>
              </a:spcBef>
              <a:buClrTx/>
              <a:buSzTx/>
              <a:buFontTx/>
              <a:buNone/>
              <a:defRPr sz="3200">
                <a:solidFill>
                  <a:srgbClr val="FFFFFF"/>
                </a:solidFill>
              </a:defRPr>
            </a:pPr>
            <a:r>
              <a:rPr dirty="0"/>
              <a:t>           			 display: flex;</a:t>
            </a:r>
          </a:p>
          <a:p>
            <a:pPr marL="0" indent="0" defTabSz="233679">
              <a:spcBef>
                <a:spcPts val="1100"/>
              </a:spcBef>
              <a:buClrTx/>
              <a:buSzTx/>
              <a:buFontTx/>
              <a:buNone/>
              <a:defRPr sz="3200">
                <a:solidFill>
                  <a:srgbClr val="FFFFFF"/>
                </a:solidFill>
              </a:defRPr>
            </a:pPr>
            <a:r>
              <a:rPr dirty="0"/>
              <a:t>	         		</a:t>
            </a:r>
            <a:r>
              <a:rPr dirty="0">
                <a:solidFill>
                  <a:schemeClr val="accent6">
                    <a:hueOff val="146492"/>
                    <a:satOff val="27796"/>
                    <a:lumOff val="22179"/>
                  </a:schemeClr>
                </a:solidFill>
              </a:rPr>
              <a:t> align-items: </a:t>
            </a:r>
          </a:p>
          <a:p>
            <a:pPr marL="0" indent="0" defTabSz="233679">
              <a:spcBef>
                <a:spcPts val="1100"/>
              </a:spcBef>
              <a:buClrTx/>
              <a:buSzTx/>
              <a:buFontTx/>
              <a:buNone/>
              <a:defRPr sz="3200">
                <a:solidFill>
                  <a:srgbClr val="FFFFFF"/>
                </a:solidFill>
              </a:defRPr>
            </a:pPr>
            <a:r>
              <a:rPr dirty="0"/>
              <a:t>		 }</a:t>
            </a:r>
          </a:p>
          <a:p>
            <a:pPr marL="0" indent="0" defTabSz="233679">
              <a:spcBef>
                <a:spcPts val="1100"/>
              </a:spcBef>
              <a:buClrTx/>
              <a:buSzTx/>
              <a:buFontTx/>
              <a:buNone/>
              <a:defRPr sz="3200">
                <a:solidFill>
                  <a:srgbClr val="FFFFFF"/>
                </a:solidFill>
              </a:defRPr>
            </a:pPr>
            <a:endParaRPr dirty="0"/>
          </a:p>
          <a:p>
            <a:pPr marL="0" indent="0" defTabSz="233679">
              <a:spcBef>
                <a:spcPts val="1100"/>
              </a:spcBef>
              <a:buClrTx/>
              <a:buSzTx/>
              <a:buFontTx/>
              <a:buNone/>
              <a:defRPr sz="3200">
                <a:solidFill>
                  <a:srgbClr val="FFFFFF"/>
                </a:solidFill>
              </a:defRPr>
            </a:pPr>
            <a:r>
              <a:rPr dirty="0"/>
              <a:t>flex-start, flex-end, center, baseline, stretch</a:t>
            </a:r>
          </a:p>
          <a:p>
            <a:pPr marL="0" indent="0" defTabSz="233679">
              <a:spcBef>
                <a:spcPts val="1100"/>
              </a:spcBef>
              <a:buClrTx/>
              <a:buSzTx/>
              <a:buFontTx/>
              <a:buNone/>
              <a:defRPr sz="3200"/>
            </a:pPr>
            <a:endParaRPr dirty="0"/>
          </a:p>
          <a:p>
            <a:pPr marL="0" indent="0" defTabSz="233679">
              <a:spcBef>
                <a:spcPts val="1100"/>
              </a:spcBef>
              <a:buClrTx/>
              <a:buSzTx/>
              <a:buFontTx/>
              <a:buNone/>
              <a:defRPr sz="3200"/>
            </a:pPr>
            <a:r>
              <a:rPr u="sng" dirty="0">
                <a:solidFill>
                  <a:schemeClr val="accent1"/>
                </a:solidFill>
                <a:hlinkClick r:id="rId3"/>
              </a:rPr>
              <a:t>https://codepen.io/monkeymohawk/pen/EgdqYa?editors=1100</a:t>
            </a:r>
          </a:p>
        </p:txBody>
      </p:sp>
      <p:sp>
        <p:nvSpPr>
          <p:cNvPr id="196" name="Shape 196"/>
          <p:cNvSpPr>
            <a:spLocks noGrp="1"/>
          </p:cNvSpPr>
          <p:nvPr>
            <p:ph type="sldNum" sz="quarter" idx="4294967295"/>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98" name="Shape 198"/>
          <p:cNvSpPr>
            <a:spLocks noGrp="1"/>
          </p:cNvSpPr>
          <p:nvPr>
            <p:ph type="body" idx="13"/>
          </p:nvPr>
        </p:nvSpPr>
        <p:spPr>
          <a:xfrm>
            <a:off x="406400" y="215899"/>
            <a:ext cx="11176000" cy="698501"/>
          </a:xfrm>
          <a:prstGeom prst="rect">
            <a:avLst/>
          </a:prstGeom>
        </p:spPr>
        <p:txBody>
          <a:bodyPr/>
          <a:lstStyle>
            <a:lvl1pPr>
              <a:defRPr sz="4000" spc="200">
                <a:solidFill>
                  <a:srgbClr val="FFFFFF"/>
                </a:solidFill>
              </a:defRPr>
            </a:lvl1pPr>
          </a:lstStyle>
          <a:p>
            <a:r>
              <a:t>align-content</a:t>
            </a:r>
          </a:p>
        </p:txBody>
      </p:sp>
      <p:sp>
        <p:nvSpPr>
          <p:cNvPr id="199" name="Shape 199"/>
          <p:cNvSpPr>
            <a:spLocks noGrp="1"/>
          </p:cNvSpPr>
          <p:nvPr>
            <p:ph type="body" idx="1"/>
          </p:nvPr>
        </p:nvSpPr>
        <p:spPr>
          <a:xfrm>
            <a:off x="266700" y="1600200"/>
            <a:ext cx="12192000" cy="7073900"/>
          </a:xfrm>
          <a:prstGeom prst="rect">
            <a:avLst/>
          </a:prstGeom>
        </p:spPr>
        <p:txBody>
          <a:bodyPr/>
          <a:lstStyle/>
          <a:p>
            <a:pPr marL="0" indent="0" defTabSz="239522">
              <a:spcBef>
                <a:spcPts val="1100"/>
              </a:spcBef>
              <a:buClrTx/>
              <a:buSzTx/>
              <a:buFontTx/>
              <a:buNone/>
              <a:defRPr sz="3280">
                <a:solidFill>
                  <a:srgbClr val="FFFFFF"/>
                </a:solidFill>
              </a:defRPr>
            </a:pPr>
            <a:endParaRPr/>
          </a:p>
          <a:p>
            <a:pPr marL="0" indent="0" defTabSz="239522">
              <a:spcBef>
                <a:spcPts val="1100"/>
              </a:spcBef>
              <a:buClrTx/>
              <a:buSzTx/>
              <a:buFontTx/>
              <a:buNone/>
              <a:defRPr sz="3280">
                <a:solidFill>
                  <a:srgbClr val="FFFFFF"/>
                </a:solidFill>
              </a:defRPr>
            </a:pPr>
            <a:r>
              <a:t> 		.parent-container{</a:t>
            </a:r>
          </a:p>
          <a:p>
            <a:pPr marL="0" indent="0" defTabSz="239522">
              <a:spcBef>
                <a:spcPts val="1100"/>
              </a:spcBef>
              <a:buClrTx/>
              <a:buSzTx/>
              <a:buFontTx/>
              <a:buNone/>
              <a:defRPr sz="3280">
                <a:solidFill>
                  <a:srgbClr val="FFFFFF"/>
                </a:solidFill>
              </a:defRPr>
            </a:pPr>
            <a:r>
              <a:t>            		display: flex;</a:t>
            </a:r>
          </a:p>
          <a:p>
            <a:pPr marL="0" indent="0" defTabSz="239522">
              <a:spcBef>
                <a:spcPts val="1100"/>
              </a:spcBef>
              <a:buClrTx/>
              <a:buSzTx/>
              <a:buFontTx/>
              <a:buNone/>
              <a:defRPr sz="3280">
                <a:solidFill>
                  <a:srgbClr val="FFFFFF"/>
                </a:solidFill>
              </a:defRPr>
            </a:pPr>
            <a:r>
              <a:t>	          		</a:t>
            </a:r>
            <a:r>
              <a:rPr>
                <a:solidFill>
                  <a:schemeClr val="accent6">
                    <a:hueOff val="146492"/>
                    <a:satOff val="27796"/>
                    <a:lumOff val="22179"/>
                  </a:schemeClr>
                </a:solidFill>
              </a:rPr>
              <a:t>align-content: </a:t>
            </a:r>
          </a:p>
          <a:p>
            <a:pPr marL="0" indent="0" defTabSz="239522">
              <a:spcBef>
                <a:spcPts val="1100"/>
              </a:spcBef>
              <a:buClrTx/>
              <a:buSzTx/>
              <a:buFontTx/>
              <a:buNone/>
              <a:defRPr sz="3280">
                <a:solidFill>
                  <a:srgbClr val="FFFFFF"/>
                </a:solidFill>
              </a:defRPr>
            </a:pPr>
            <a:r>
              <a:t>		 }</a:t>
            </a:r>
          </a:p>
          <a:p>
            <a:pPr marL="0" indent="0" defTabSz="239522">
              <a:spcBef>
                <a:spcPts val="1100"/>
              </a:spcBef>
              <a:buClrTx/>
              <a:buSzTx/>
              <a:buFontTx/>
              <a:buNone/>
              <a:defRPr sz="3280">
                <a:solidFill>
                  <a:srgbClr val="FFFFFF"/>
                </a:solidFill>
              </a:defRPr>
            </a:pPr>
            <a:endParaRPr/>
          </a:p>
          <a:p>
            <a:pPr marL="0" indent="0" defTabSz="239522">
              <a:spcBef>
                <a:spcPts val="1100"/>
              </a:spcBef>
              <a:buClrTx/>
              <a:buSzTx/>
              <a:buFontTx/>
              <a:buNone/>
              <a:defRPr sz="3280">
                <a:solidFill>
                  <a:srgbClr val="FFFFFF"/>
                </a:solidFill>
              </a:defRPr>
            </a:pPr>
            <a:endParaRPr/>
          </a:p>
          <a:p>
            <a:pPr marL="0" indent="0" defTabSz="239522">
              <a:spcBef>
                <a:spcPts val="1100"/>
              </a:spcBef>
              <a:buClrTx/>
              <a:buSzTx/>
              <a:buFontTx/>
              <a:buNone/>
              <a:defRPr sz="3280">
                <a:solidFill>
                  <a:srgbClr val="FFFFFF"/>
                </a:solidFill>
              </a:defRPr>
            </a:pPr>
            <a:r>
              <a:t>flex-start, flex-end, center, space-between, space-around, stretch</a:t>
            </a:r>
          </a:p>
        </p:txBody>
      </p:sp>
      <p:sp>
        <p:nvSpPr>
          <p:cNvPr id="200" name="Shape 200"/>
          <p:cNvSpPr>
            <a:spLocks noGrp="1"/>
          </p:cNvSpPr>
          <p:nvPr>
            <p:ph type="sldNum" sz="quarter" idx="4294967295"/>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02" name="Shape 202"/>
          <p:cNvSpPr>
            <a:spLocks noGrp="1"/>
          </p:cNvSpPr>
          <p:nvPr>
            <p:ph type="body" idx="13"/>
          </p:nvPr>
        </p:nvSpPr>
        <p:spPr>
          <a:xfrm>
            <a:off x="406400" y="190499"/>
            <a:ext cx="11176000" cy="698501"/>
          </a:xfrm>
          <a:prstGeom prst="rect">
            <a:avLst/>
          </a:prstGeom>
        </p:spPr>
        <p:txBody>
          <a:bodyPr/>
          <a:lstStyle>
            <a:lvl1pPr>
              <a:defRPr sz="4000" spc="200">
                <a:solidFill>
                  <a:srgbClr val="FFFFFF"/>
                </a:solidFill>
              </a:defRPr>
            </a:lvl1pPr>
          </a:lstStyle>
          <a:p>
            <a:r>
              <a:t>flex-wrap</a:t>
            </a:r>
          </a:p>
        </p:txBody>
      </p:sp>
      <p:sp>
        <p:nvSpPr>
          <p:cNvPr id="203" name="Shape 203"/>
          <p:cNvSpPr>
            <a:spLocks noGrp="1"/>
          </p:cNvSpPr>
          <p:nvPr>
            <p:ph type="body" idx="1"/>
          </p:nvPr>
        </p:nvSpPr>
        <p:spPr>
          <a:xfrm>
            <a:off x="533400" y="1397000"/>
            <a:ext cx="12192000" cy="7327900"/>
          </a:xfrm>
          <a:prstGeom prst="rect">
            <a:avLst/>
          </a:prstGeom>
        </p:spPr>
        <p:txBody>
          <a:bodyPr/>
          <a:lstStyle/>
          <a:p>
            <a:pPr marL="418352" indent="-418352" defTabSz="233679">
              <a:spcBef>
                <a:spcPts val="1100"/>
              </a:spcBef>
              <a:defRPr sz="3200">
                <a:solidFill>
                  <a:srgbClr val="FFFFFF"/>
                </a:solidFill>
              </a:defRPr>
            </a:pPr>
            <a:endParaRPr/>
          </a:p>
          <a:p>
            <a:pPr marL="0" indent="0" defTabSz="233679">
              <a:spcBef>
                <a:spcPts val="1100"/>
              </a:spcBef>
              <a:buClrTx/>
              <a:buSzTx/>
              <a:buFontTx/>
              <a:buNone/>
              <a:defRPr sz="3200">
                <a:solidFill>
                  <a:srgbClr val="FFFFFF"/>
                </a:solidFill>
              </a:defRPr>
            </a:pPr>
            <a:r>
              <a:t> 		.parent-container{</a:t>
            </a:r>
          </a:p>
          <a:p>
            <a:pPr marL="0" indent="0" defTabSz="233679">
              <a:spcBef>
                <a:spcPts val="1100"/>
              </a:spcBef>
              <a:buClrTx/>
              <a:buSzTx/>
              <a:buFontTx/>
              <a:buNone/>
              <a:defRPr sz="3200">
                <a:solidFill>
                  <a:srgbClr val="FFFFFF"/>
                </a:solidFill>
              </a:defRPr>
            </a:pPr>
            <a:r>
              <a:t>            		display: flex;</a:t>
            </a:r>
          </a:p>
          <a:p>
            <a:pPr marL="0" indent="0" defTabSz="233679">
              <a:spcBef>
                <a:spcPts val="1100"/>
              </a:spcBef>
              <a:buClrTx/>
              <a:buSzTx/>
              <a:buFontTx/>
              <a:buNone/>
              <a:defRPr sz="3200">
                <a:solidFill>
                  <a:srgbClr val="FFFFFF"/>
                </a:solidFill>
              </a:defRPr>
            </a:pPr>
            <a:r>
              <a:t>	          		 </a:t>
            </a:r>
            <a:r>
              <a:rPr>
                <a:solidFill>
                  <a:schemeClr val="accent6">
                    <a:hueOff val="146492"/>
                    <a:satOff val="27796"/>
                    <a:lumOff val="22179"/>
                  </a:schemeClr>
                </a:solidFill>
              </a:rPr>
              <a:t>flex-wrap:</a:t>
            </a:r>
            <a:r>
              <a:t> </a:t>
            </a:r>
          </a:p>
          <a:p>
            <a:pPr marL="0" indent="0" defTabSz="233679">
              <a:spcBef>
                <a:spcPts val="1100"/>
              </a:spcBef>
              <a:buClrTx/>
              <a:buSzTx/>
              <a:buFontTx/>
              <a:buNone/>
              <a:defRPr sz="3200">
                <a:solidFill>
                  <a:srgbClr val="FFFFFF"/>
                </a:solidFill>
              </a:defRPr>
            </a:pPr>
            <a:r>
              <a:t>		 }</a:t>
            </a:r>
          </a:p>
          <a:p>
            <a:pPr marL="0" indent="0" defTabSz="233679">
              <a:spcBef>
                <a:spcPts val="1100"/>
              </a:spcBef>
              <a:buClrTx/>
              <a:buSzTx/>
              <a:buFontTx/>
              <a:buNone/>
              <a:defRPr sz="3200">
                <a:solidFill>
                  <a:srgbClr val="FFFFFF"/>
                </a:solidFill>
              </a:defRPr>
            </a:pPr>
            <a:endParaRPr/>
          </a:p>
          <a:p>
            <a:pPr marL="0" indent="0" defTabSz="233679">
              <a:spcBef>
                <a:spcPts val="1100"/>
              </a:spcBef>
              <a:buClrTx/>
              <a:buSzTx/>
              <a:buFontTx/>
              <a:buNone/>
              <a:defRPr sz="3200">
                <a:solidFill>
                  <a:srgbClr val="FFFFFF"/>
                </a:solidFill>
              </a:defRPr>
            </a:pPr>
            <a:endParaRPr/>
          </a:p>
          <a:p>
            <a:pPr marL="0" indent="0" defTabSz="233679">
              <a:spcBef>
                <a:spcPts val="1100"/>
              </a:spcBef>
              <a:buClrTx/>
              <a:buSzTx/>
              <a:buFontTx/>
              <a:buNone/>
              <a:defRPr sz="3200">
                <a:solidFill>
                  <a:srgbClr val="FFFFFF"/>
                </a:solidFill>
              </a:defRPr>
            </a:pPr>
            <a:r>
              <a:t>		wrap, no-wrap, wrap-reverse</a:t>
            </a:r>
          </a:p>
          <a:p>
            <a:pPr marL="0" indent="0" defTabSz="233679">
              <a:spcBef>
                <a:spcPts val="1100"/>
              </a:spcBef>
              <a:buClrTx/>
              <a:buSzTx/>
              <a:buFontTx/>
              <a:buNone/>
              <a:defRPr sz="3200"/>
            </a:pPr>
            <a:endParaRPr/>
          </a:p>
          <a:p>
            <a:pPr marL="0" indent="0" defTabSz="233679">
              <a:spcBef>
                <a:spcPts val="1100"/>
              </a:spcBef>
              <a:buClrTx/>
              <a:buSzTx/>
              <a:buFontTx/>
              <a:buNone/>
              <a:defRPr sz="3200"/>
            </a:pPr>
            <a:r>
              <a:rPr u="sng">
                <a:solidFill>
                  <a:schemeClr val="accent1"/>
                </a:solidFill>
                <a:hlinkClick r:id="rId3"/>
              </a:rPr>
              <a:t>https://codepen.io/monkeymohawk/pen/EgdqYa?editors=1100</a:t>
            </a:r>
          </a:p>
        </p:txBody>
      </p:sp>
      <p:sp>
        <p:nvSpPr>
          <p:cNvPr id="204" name="Shape 204"/>
          <p:cNvSpPr>
            <a:spLocks noGrp="1"/>
          </p:cNvSpPr>
          <p:nvPr>
            <p:ph type="sldNum" sz="quarter" idx="4294967295"/>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theme/theme1.xml><?xml version="1.0" encoding="utf-8"?>
<a:theme xmlns:a="http://schemas.openxmlformats.org/drawingml/2006/main"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0" i="0" u="none" strike="noStrike" cap="all" spc="0" normalizeH="0" baseline="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0" i="0" u="none" strike="noStrike" cap="all" spc="0" normalizeH="0" baseline="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1618</TotalTime>
  <Words>1526</Words>
  <Application>Microsoft Macintosh PowerPoint</Application>
  <PresentationFormat>Custom</PresentationFormat>
  <Paragraphs>210</Paragraphs>
  <Slides>17</Slides>
  <Notes>16</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New_Template7</vt:lpstr>
      <vt:lpstr>Flexbox</vt:lpstr>
      <vt:lpstr>WHOAmi?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WES BOS</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Flexbox</dc:title>
  <cp:lastModifiedBy>Shaylee Wheatley Hansen</cp:lastModifiedBy>
  <cp:revision>41</cp:revision>
  <dcterms:modified xsi:type="dcterms:W3CDTF">2017-03-03T07:15:47Z</dcterms:modified>
</cp:coreProperties>
</file>